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619" r:id="rId5"/>
    <p:sldId id="618" r:id="rId6"/>
    <p:sldId id="260" r:id="rId7"/>
    <p:sldId id="262" r:id="rId8"/>
    <p:sldId id="616" r:id="rId9"/>
    <p:sldId id="266" r:id="rId10"/>
    <p:sldId id="267" r:id="rId11"/>
    <p:sldId id="264" r:id="rId12"/>
    <p:sldId id="268" r:id="rId13"/>
    <p:sldId id="269" r:id="rId14"/>
    <p:sldId id="272" r:id="rId15"/>
    <p:sldId id="273" r:id="rId16"/>
    <p:sldId id="274" r:id="rId17"/>
    <p:sldId id="275" r:id="rId18"/>
    <p:sldId id="306" r:id="rId19"/>
    <p:sldId id="270" r:id="rId20"/>
    <p:sldId id="1369" r:id="rId21"/>
    <p:sldId id="276" r:id="rId22"/>
    <p:sldId id="271" r:id="rId23"/>
    <p:sldId id="277" r:id="rId24"/>
    <p:sldId id="279" r:id="rId25"/>
    <p:sldId id="1371" r:id="rId26"/>
    <p:sldId id="1370" r:id="rId27"/>
    <p:sldId id="280" r:id="rId28"/>
    <p:sldId id="281" r:id="rId29"/>
    <p:sldId id="282" r:id="rId30"/>
    <p:sldId id="283" r:id="rId31"/>
    <p:sldId id="284" r:id="rId32"/>
    <p:sldId id="285" r:id="rId33"/>
    <p:sldId id="286" r:id="rId34"/>
    <p:sldId id="287" r:id="rId35"/>
    <p:sldId id="288" r:id="rId36"/>
    <p:sldId id="289" r:id="rId37"/>
    <p:sldId id="617"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Merriweather Sans" pitchFamily="2" charset="77"/>
      <p:regular r:id="rId54"/>
      <p:bold r:id="rId55"/>
      <p:italic r:id="rId56"/>
      <p:boldItalic r:id="rId57"/>
    </p:embeddedFont>
    <p:embeddedFont>
      <p:font typeface="Noto Sans Symbols" panose="020B0702040504020204" pitchFamily="34" charset="0"/>
      <p:regular r:id="rId58"/>
      <p:bold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bold r:id="rId65"/>
      <p:italic r:id="rId66"/>
      <p:boldItalic r:id="rId67"/>
    </p:embeddedFont>
    <p:embeddedFont>
      <p:font typeface="Source Sans Pro Light" panose="020F0302020204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h1s108WmY4dRM5vuvbNI8SEZ9T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D8E92-885E-E5CF-87B5-B3644F7D2BC6}" name="Sarmad Hussain" initials="SH" userId="S::sarmad.hussain@icann.org::cc251c59-d7f5-45f5-a3f4-923965853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7"/>
    <p:restoredTop sz="94626"/>
  </p:normalViewPr>
  <p:slideViewPr>
    <p:cSldViewPr snapToGrid="0">
      <p:cViewPr varScale="1">
        <p:scale>
          <a:sx n="105" d="100"/>
          <a:sy n="105" d="100"/>
        </p:scale>
        <p:origin x="1096" y="176"/>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Languages on the Web</a:t>
            </a:r>
          </a:p>
        </c:rich>
      </c:tx>
      <c:layout>
        <c:manualLayout>
          <c:xMode val="edge"/>
          <c:yMode val="edge"/>
          <c:x val="0.14003364442340463"/>
          <c:y val="9.4020162335914995E-3"/>
        </c:manualLayout>
      </c:layout>
      <c:overlay val="0"/>
      <c:spPr>
        <a:noFill/>
        <a:ln>
          <a:noFill/>
        </a:ln>
        <a:effectLst/>
      </c:spPr>
      <c:txPr>
        <a:bodyPr rot="0" spcFirstLastPara="1" vertOverflow="ellipsis" vert="horz" wrap="square" anchor="ctr" anchorCtr="1"/>
        <a:lstStyle/>
        <a:p>
          <a:pPr algn="just">
            <a:defRPr sz="1800" b="1" i="0" u="none" strike="noStrike" kern="1200" spc="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manualLayout>
          <c:layoutTarget val="inner"/>
          <c:xMode val="edge"/>
          <c:yMode val="edge"/>
          <c:x val="0.16141048899834382"/>
          <c:y val="0.10399838938937482"/>
          <c:w val="0.67717902200331237"/>
          <c:h val="0.77826209292059012"/>
        </c:manualLayout>
      </c:layout>
      <c:doughnutChart>
        <c:varyColors val="1"/>
        <c:ser>
          <c:idx val="0"/>
          <c:order val="0"/>
          <c:tx>
            <c:strRef>
              <c:f>Planilha1!$B$1</c:f>
              <c:strCache>
                <c:ptCount val="1"/>
                <c:pt idx="0">
                  <c:v>Languages on the Web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97-4941-A026-C4F0E3533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97-4941-A026-C4F0E3533EA6}"/>
              </c:ext>
            </c:extLst>
          </c:dPt>
          <c:dLbls>
            <c:dLbl>
              <c:idx val="0"/>
              <c:layout>
                <c:manualLayout>
                  <c:x val="7.2360044225521211E-2"/>
                  <c:y val="0.14978193690481381"/>
                </c:manualLayout>
              </c:layout>
              <c:tx>
                <c:rich>
                  <a:bodyPr/>
                  <a:lstStyle/>
                  <a:p>
                    <a:r>
                      <a:rPr lang="en-US" dirty="0"/>
                      <a:t>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097-4941-A026-C4F0E3533EA6}"/>
                </c:ext>
              </c:extLst>
            </c:dLbl>
            <c:dLbl>
              <c:idx val="1"/>
              <c:layout>
                <c:manualLayout>
                  <c:x val="-7.6168336822382929E-2"/>
                  <c:y val="-0.13128438381299729"/>
                </c:manualLayout>
              </c:layout>
              <c:tx>
                <c:rich>
                  <a:bodyPr/>
                  <a:lstStyle/>
                  <a:p>
                    <a:r>
                      <a:rPr lang="en-US" dirty="0"/>
                      <a:t>43%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097-4941-A026-C4F0E3533EA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English</c:v>
                </c:pt>
                <c:pt idx="1">
                  <c:v>Others</c:v>
                </c:pt>
              </c:strCache>
            </c:strRef>
          </c:cat>
          <c:val>
            <c:numRef>
              <c:f>Planilha1!$B$2:$B$3</c:f>
              <c:numCache>
                <c:formatCode>General</c:formatCode>
                <c:ptCount val="2"/>
                <c:pt idx="0">
                  <c:v>59</c:v>
                </c:pt>
                <c:pt idx="1">
                  <c:v>41</c:v>
                </c:pt>
              </c:numCache>
            </c:numRef>
          </c:val>
          <c:extLst>
            <c:ext xmlns:c16="http://schemas.microsoft.com/office/drawing/2014/chart" uri="{C3380CC4-5D6E-409C-BE32-E72D297353CC}">
              <c16:uniqueId val="{00000004-3097-4941-A026-C4F0E3533EA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9577556512131566"/>
          <c:y val="0.90644470174358005"/>
          <c:w val="0.60360103383736308"/>
          <c:h val="8.41533656148492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800" b="1"/>
              <a:t>EAI Acceptance Rates in Form Fields on 2000 Websites</a:t>
            </a:r>
          </a:p>
        </c:rich>
      </c:tx>
      <c:layout>
        <c:manualLayout>
          <c:xMode val="edge"/>
          <c:yMode val="edge"/>
          <c:x val="0.18777747684076718"/>
          <c:y val="1.92761616977246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ascii@ascii.newshort</c:v>
                </c:pt>
                <c:pt idx="1">
                  <c:v>ascii@ascii.newlong</c:v>
                </c:pt>
                <c:pt idx="2">
                  <c:v>ascii@idn.ascii</c:v>
                </c:pt>
                <c:pt idx="3">
                  <c:v>ascii@ascii.idn</c:v>
                </c:pt>
                <c:pt idx="4">
                  <c:v>Unicode@ascii.ascii</c:v>
                </c:pt>
                <c:pt idx="5">
                  <c:v>Unicode@idn.idn</c:v>
                </c:pt>
                <c:pt idx="6">
                  <c:v>RTL@RTL.RTL</c:v>
                </c:pt>
              </c:strCache>
            </c:strRef>
          </c:cat>
          <c:val>
            <c:numRef>
              <c:f>Sheet1!$B$2:$B$8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0-094E-C84C-8541-46D8D998307D}"/>
            </c:ext>
          </c:extLst>
        </c:ser>
        <c:dLbls>
          <c:showLegendKey val="0"/>
          <c:showVal val="0"/>
          <c:showCatName val="0"/>
          <c:showSerName val="0"/>
          <c:showPercent val="0"/>
          <c:showBubbleSize val="0"/>
        </c:dLbls>
        <c:gapWidth val="219"/>
        <c:axId val="934201920"/>
        <c:axId val="934202248"/>
      </c:barChart>
      <c:catAx>
        <c:axId val="9342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2248"/>
        <c:crosses val="autoZero"/>
        <c:auto val="1"/>
        <c:lblAlgn val="ctr"/>
        <c:lblOffset val="100"/>
        <c:noMultiLvlLbl val="0"/>
      </c:catAx>
      <c:valAx>
        <c:axId val="934202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9342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4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22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426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1" indent="0" algn="l" rtl="0">
              <a:spcBef>
                <a:spcPts val="0"/>
              </a:spcBef>
              <a:spcAft>
                <a:spcPts val="0"/>
              </a:spcAft>
              <a:buClr>
                <a:schemeClr val="accent2"/>
              </a:buClr>
              <a:buSzPts val="1020"/>
              <a:buFont typeface="Merriweather Sans"/>
              <a:buNone/>
            </a:pPr>
            <a:r>
              <a:rPr lang="en-US" b="1">
                <a:solidFill>
                  <a:srgbClr val="000000"/>
                </a:solidFill>
                <a:latin typeface="Open Sans Light"/>
                <a:ea typeface="Open Sans Light"/>
                <a:cs typeface="Open Sans Light"/>
                <a:sym typeface="Open Sans Light"/>
              </a:rPr>
              <a:t>UASG Recommendations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 interface elements requiring user to type domain name/email address must support Unicode and strings up to 256 characters</a:t>
            </a:r>
            <a:endParaRPr/>
          </a:p>
          <a:p>
            <a:pPr marL="525780" lvl="1"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Users should be allowed to enter ASCII Compatible Encoded text (“Punycoded”) in place of Unicode equivalent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Unicode should be shown by default</a:t>
            </a:r>
            <a:endParaRPr/>
          </a:p>
          <a:p>
            <a:pPr marL="982980" lvl="2" indent="-342900" algn="l" rtl="0">
              <a:spcBef>
                <a:spcPts val="400"/>
              </a:spcBef>
              <a:spcAft>
                <a:spcPts val="0"/>
              </a:spcAft>
              <a:buClr>
                <a:schemeClr val="accent2"/>
              </a:buClr>
              <a:buSzPts val="1020"/>
              <a:buFont typeface="Merriweather Sans"/>
              <a:buChar char="*"/>
            </a:pPr>
            <a:r>
              <a:rPr lang="en-US">
                <a:solidFill>
                  <a:srgbClr val="000000"/>
                </a:solidFill>
                <a:latin typeface="Open Sans Light"/>
                <a:ea typeface="Open Sans Light"/>
                <a:cs typeface="Open Sans Light"/>
                <a:sym typeface="Open Sans Light"/>
              </a:rPr>
              <a:t>Punycoded text should only be shown when  provides a benefit</a:t>
            </a:r>
            <a:endParaRPr/>
          </a:p>
        </p:txBody>
      </p:sp>
      <p:sp>
        <p:nvSpPr>
          <p:cNvPr id="454" name="Google Shape;4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Many programmers have been trained to validate by following heuristics that require checking that a top-level domain has the “correct” number of letters, or that the letters are from the ASCII character set. These heuristics are no longer applicable because of the introduction of domain names with more than three characters, and Unicode (non-ASCII) characters.</a:t>
            </a:r>
            <a:endParaRPr/>
          </a:p>
          <a:p>
            <a:pPr marL="0" lvl="0" indent="0" algn="l" rtl="0">
              <a:spcBef>
                <a:spcPts val="0"/>
              </a:spcBef>
              <a:spcAft>
                <a:spcPts val="0"/>
              </a:spcAft>
              <a:buNone/>
            </a:pPr>
            <a:endParaRPr/>
          </a:p>
        </p:txBody>
      </p:sp>
      <p:sp>
        <p:nvSpPr>
          <p:cNvPr id="463" name="Google Shape;4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5D686E"/>
                </a:solidFill>
                <a:latin typeface="Open Sans"/>
                <a:ea typeface="Open Sans"/>
                <a:cs typeface="Open Sans"/>
                <a:sym typeface="Open Sans"/>
              </a:rPr>
              <a:t>Regardless of the lifetime of the data, it should be stored in RFC-defined formats (preferred) or other formats which can transform between RFC-defined formats.</a:t>
            </a:r>
            <a:endParaRPr/>
          </a:p>
          <a:p>
            <a:pPr marL="0" lvl="0" indent="0" algn="l" rtl="0">
              <a:spcBef>
                <a:spcPts val="0"/>
              </a:spcBef>
              <a:spcAft>
                <a:spcPts val="0"/>
              </a:spcAft>
              <a:buNone/>
            </a:pPr>
            <a:endParaRPr sz="1200">
              <a:solidFill>
                <a:srgbClr val="5D686E"/>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Light"/>
              <a:buNone/>
            </a:pPr>
            <a:r>
              <a:rPr lang="en-US" sz="1200">
                <a:latin typeface="Open Sans Light"/>
                <a:ea typeface="Open Sans Light"/>
                <a:cs typeface="Open Sans Light"/>
                <a:sym typeface="Open Sans Light"/>
              </a:rPr>
              <a:t>UTF-8 (Unicode Transformation Format). Some systems may require support for UTF-16 as well, but generally UTF-8 is preferred. UTF-7 and UTF-32 should be avoided.</a:t>
            </a:r>
            <a:endParaRP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en-US" sz="1200">
                <a:latin typeface="Open Sans Light"/>
                <a:ea typeface="Open Sans Light"/>
                <a:cs typeface="Open Sans Light"/>
                <a:sym typeface="Open Sans Light"/>
              </a:rPr>
              <a:t>Consider all end-to-end scenarios before converting A-Labels to U-Labels and vice versa when storing. It may be desirable to maintain only U-Labels in a file or database, because it simplifies searching and sorting. However, conversion may have implications when interoperating with older, non-Unicode-enabled applications and services. Consider storing in both formats.</a:t>
            </a:r>
            <a:endParaRP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en-US" sz="1200">
                <a:latin typeface="Open Sans Light"/>
                <a:ea typeface="Open Sans Light"/>
                <a:cs typeface="Open Sans Light"/>
                <a:sym typeface="Open Sans Light"/>
              </a:rPr>
              <a:t>Instances where email addresses and domain names have been filed under the “author” field of a document or “contact info” in a log file have led to the loss of origin as an address.</a:t>
            </a:r>
            <a:endParaRP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Calibri"/>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solidFill>
                <a:srgbClr val="5D686E"/>
              </a:solidFill>
              <a:latin typeface="Open Sans"/>
              <a:ea typeface="Open Sans"/>
              <a:cs typeface="Open Sans"/>
              <a:sym typeface="Open Sans"/>
            </a:endParaRPr>
          </a:p>
          <a:p>
            <a:pPr marL="0" lvl="0" indent="0" algn="l" rtl="0">
              <a:spcBef>
                <a:spcPts val="0"/>
              </a:spcBef>
              <a:spcAft>
                <a:spcPts val="0"/>
              </a:spcAft>
              <a:buNone/>
            </a:pPr>
            <a:endParaRPr/>
          </a:p>
        </p:txBody>
      </p:sp>
      <p:sp>
        <p:nvSpPr>
          <p:cNvPr id="472" name="Google Shape;47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en-US" sz="1200">
                <a:solidFill>
                  <a:srgbClr val="5D686E"/>
                </a:solidFill>
                <a:latin typeface="Open Sans"/>
                <a:ea typeface="Open Sans"/>
                <a:cs typeface="Open Sans"/>
                <a:sym typeface="Open Sans"/>
              </a:rPr>
              <a:t>Activity (e.g., searching or sorting a list) </a:t>
            </a:r>
            <a:endParaRPr/>
          </a:p>
          <a:p>
            <a:pPr marL="0" marR="0" lvl="0" indent="0" algn="l" rtl="0">
              <a:lnSpc>
                <a:spcPct val="100000"/>
              </a:lnSpc>
              <a:spcBef>
                <a:spcPts val="0"/>
              </a:spcBef>
              <a:spcAft>
                <a:spcPts val="0"/>
              </a:spcAft>
              <a:buClr>
                <a:srgbClr val="5D686E"/>
              </a:buClr>
              <a:buSzPts val="1200"/>
              <a:buFont typeface="Open Sans"/>
              <a:buNone/>
            </a:pPr>
            <a:r>
              <a:rPr lang="en-US" sz="1200">
                <a:solidFill>
                  <a:srgbClr val="5D686E"/>
                </a:solidFill>
                <a:latin typeface="Open Sans"/>
                <a:ea typeface="Open Sans"/>
                <a:cs typeface="Open Sans"/>
                <a:sym typeface="Open Sans"/>
              </a:rPr>
              <a:t>Alternate format (e.g., storing ASCII as Unicode). </a:t>
            </a:r>
            <a:endParaRPr/>
          </a:p>
          <a:p>
            <a:pPr marL="0" marR="0" lvl="0" indent="0" algn="l" rtl="0">
              <a:lnSpc>
                <a:spcPct val="100000"/>
              </a:lnSpc>
              <a:spcBef>
                <a:spcPts val="0"/>
              </a:spcBef>
              <a:spcAft>
                <a:spcPts val="0"/>
              </a:spcAft>
              <a:buClr>
                <a:srgbClr val="5D686E"/>
              </a:buClr>
              <a:buSzPts val="1200"/>
              <a:buFont typeface="Open Sans"/>
              <a:buNone/>
            </a:pPr>
            <a:r>
              <a:rPr lang="en-US" sz="1200">
                <a:solidFill>
                  <a:srgbClr val="5D686E"/>
                </a:solidFill>
                <a:latin typeface="Open Sans"/>
                <a:ea typeface="Open Sans"/>
                <a:cs typeface="Open Sans"/>
                <a:sym typeface="Open Sans"/>
              </a:rPr>
              <a:t>Additional validation may also occur during processing. Domain names and email addresses can be processed in an unlimited number of ways*, which reinforces the need for conventions that ensure data is being understood and classified consistently. </a:t>
            </a:r>
            <a:r>
              <a:rPr lang="en-US" sz="1200" b="0" i="0" u="none" strike="noStrike">
                <a:solidFill>
                  <a:schemeClr val="dk1"/>
                </a:solidFill>
                <a:latin typeface="Calibri"/>
                <a:ea typeface="Calibri"/>
                <a:cs typeface="Calibri"/>
                <a:sym typeface="Calibri"/>
              </a:rPr>
              <a:t>*Examples: Identify people in New Zealand by searching within the .nz ccTLD; identify pharmacists by searching for user@*.pharmacist email addresses.</a:t>
            </a:r>
            <a:endParaRPr sz="1200">
              <a:solidFill>
                <a:srgbClr val="5D686E"/>
              </a:solidFill>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US"/>
              <a:t>Recommendations: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Since the Unicode standard is continually expanding, code points not defined when the application or service was created should be checked to ensure they will not “break” the user experience. Missing fonts in the underlying operating system may result in non-displayable characters (frequently the “” character is used to represent these), but this situation should not result in a fatal crash.</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supported Unicode-enabled APIs.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the latest Internationalized Domain Names in Applications (IDNA) Protocol [http://tools.ietf.org/html/rfc5891] and Tables [http://tools.ietf.org/html/rfc5892] documents for Internationalized Domain Names (IDNs).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Process in UTF-8 format wherever possible.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Ensure that the product or feature handles numbers as expected. For example, ASCII numerals and Asian ideographic number representations should be treated as numbers. [RFC5892, link above]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Upgrade applications and servers/services together. If the server is Unicode and client is non-Unicode or vice versa, the data will need to be converted to each code page every time the data travels between server and client.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Perform code reviews to avoid buffer overflow attacks. When doing character transformation, text strings may grow or shrink substantially.</a:t>
            </a:r>
            <a:endParaRPr/>
          </a:p>
        </p:txBody>
      </p:sp>
      <p:sp>
        <p:nvSpPr>
          <p:cNvPr id="481" name="Google Shape;4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86E"/>
              </a:buClr>
              <a:buSzPts val="1200"/>
              <a:buFont typeface="Open Sans"/>
              <a:buNone/>
            </a:pPr>
            <a:r>
              <a:rPr lang="en-US" sz="1200">
                <a:solidFill>
                  <a:srgbClr val="5D686E"/>
                </a:solidFill>
                <a:latin typeface="Open Sans"/>
                <a:ea typeface="Open Sans"/>
                <a:cs typeface="Open Sans"/>
                <a:sym typeface="Open Sans"/>
              </a:rPr>
              <a:t>Activity (e.g., searching or sorting a list) </a:t>
            </a:r>
            <a:endParaRPr/>
          </a:p>
          <a:p>
            <a:pPr marL="0" marR="0" lvl="0" indent="0" algn="l" rtl="0">
              <a:lnSpc>
                <a:spcPct val="100000"/>
              </a:lnSpc>
              <a:spcBef>
                <a:spcPts val="0"/>
              </a:spcBef>
              <a:spcAft>
                <a:spcPts val="0"/>
              </a:spcAft>
              <a:buClr>
                <a:srgbClr val="5D686E"/>
              </a:buClr>
              <a:buSzPts val="1200"/>
              <a:buFont typeface="Open Sans"/>
              <a:buNone/>
            </a:pPr>
            <a:r>
              <a:rPr lang="en-US" sz="1200">
                <a:solidFill>
                  <a:srgbClr val="5D686E"/>
                </a:solidFill>
                <a:latin typeface="Open Sans"/>
                <a:ea typeface="Open Sans"/>
                <a:cs typeface="Open Sans"/>
                <a:sym typeface="Open Sans"/>
              </a:rPr>
              <a:t>Alternate format (e.g., storing ASCII as Unicode). </a:t>
            </a:r>
            <a:endParaRPr/>
          </a:p>
          <a:p>
            <a:pPr marL="0" marR="0" lvl="0" indent="0" algn="l" rtl="0">
              <a:lnSpc>
                <a:spcPct val="100000"/>
              </a:lnSpc>
              <a:spcBef>
                <a:spcPts val="0"/>
              </a:spcBef>
              <a:spcAft>
                <a:spcPts val="0"/>
              </a:spcAft>
              <a:buClr>
                <a:srgbClr val="5D686E"/>
              </a:buClr>
              <a:buSzPts val="1200"/>
              <a:buFont typeface="Open Sans"/>
              <a:buNone/>
            </a:pPr>
            <a:r>
              <a:rPr lang="en-US" sz="1200">
                <a:solidFill>
                  <a:srgbClr val="5D686E"/>
                </a:solidFill>
                <a:latin typeface="Open Sans"/>
                <a:ea typeface="Open Sans"/>
                <a:cs typeface="Open Sans"/>
                <a:sym typeface="Open Sans"/>
              </a:rPr>
              <a:t>Additional validation may also occur during processing. Domain names and email addresses can be processed in an unlimited number of ways*, which reinforces the need for conventions that ensure data is being understood and classified consistently. </a:t>
            </a:r>
            <a:r>
              <a:rPr lang="en-US" sz="1200" b="0" i="0" u="none" strike="noStrike">
                <a:solidFill>
                  <a:schemeClr val="dk1"/>
                </a:solidFill>
                <a:latin typeface="Calibri"/>
                <a:ea typeface="Calibri"/>
                <a:cs typeface="Calibri"/>
                <a:sym typeface="Calibri"/>
              </a:rPr>
              <a:t>*Examples: Identify people in New Zealand by searching within the .nz ccTLD; identify pharmacists by searching for user@*.pharmacist email addresses.</a:t>
            </a:r>
            <a:endParaRPr sz="1200">
              <a:solidFill>
                <a:srgbClr val="5D686E"/>
              </a:solidFill>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US"/>
              <a:t>Recommendations: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Since the Unicode standard is continually expanding, code points not defined when the application or service was created should be checked to ensure they will not “break” the user experience. Missing fonts in the underlying operating system may result in non-displayable characters (frequently the “” character is used to represent these), but this situation should not result in a fatal crash.</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supported Unicode-enabled APIs.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the latest Internationalized Domain Names in Applications (IDNA) Protocol [http://tools.ietf.org/html/rfc5891] and Tables [http://tools.ietf.org/html/rfc5892] documents for Internationalized Domain Names (IDNs).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Process in UTF-8 format wherever possible.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Ensure that the product or feature handles numbers as expected. For example, ASCII numerals and Asian ideographic number representations should be treated as numbers. [RFC5892, link above]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Upgrade applications and servers/services together. If the server is Unicode and client is non-Unicode or vice versa, the data will need to be converted to each code page every time the data travels between server and client.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Perform code reviews to avoid buffer overflow attacks. When doing character transformation, text strings may grow or shrink substantially.</a:t>
            </a:r>
            <a:endParaRPr/>
          </a:p>
        </p:txBody>
      </p:sp>
      <p:sp>
        <p:nvSpPr>
          <p:cNvPr id="490" name="Google Shape;490;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Displaying domain names and email addresses is usually straightforward when the scripts used are supported in the underlying OS and strings are stored in Unicode; however, application-specific transformations may be required otherwise.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Recommendations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Display all Unicode code points which are supported by the underlying operating system. If an application maintains its own font sets, comprehensive Unicode support should be offered to the collection of fonts available from the operating system.</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When developing an app or a service, or when operating a registry, consider the languages supported and make sure OS and applications cover those languages.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Convert non-Unicode data to Unicode before display. For example, the end user should see “everyone.みんな” as opposed to “everyone.xn--q9jyb4c”. (This conversion is an example of UA-ready processing).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Display Unicode by default. Use Punycoded text to the user only when it provides a benefit. Augment Unicode display with Punycoded hover text as a mitigation.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Consider that mixed-script addresses will become more common. Some Unicode characters may look the same to the human eye, but different to computers. Don’t assume that mixed-script strings are intended for malicious purposes, such as phishing, and if the user interface calls the strings to the user’s attention, be sure that it does so in a way which is not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prejudicial to users of non-Latin scripts. Learn more about Unicode Security Considerations at: http://unicode.org/reports/tr36/.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Unicode IDNA Compatibility Processing in order to match user expectations. To learn more, go to: http://unicode.org/reports/tr46/.</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Be aware of unassigned and disallowed characters. Learn more at RFC 5892: https://tools.ietf.org/rfc/rfc5892.txt.</a:t>
            </a:r>
            <a:endParaRPr/>
          </a:p>
        </p:txBody>
      </p:sp>
      <p:sp>
        <p:nvSpPr>
          <p:cNvPr id="499" name="Google Shape;49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Displaying domain names and email addresses is usually straightforward when the scripts used are supported in the underlying OS and strings are stored in Unicode; however, application-specific transformations may be required otherwise.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Recommendations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Display all Unicode code points which are supported by the underlying operating system. If an application maintains its own font sets, comprehensive Unicode support should be offered to the collection of fonts available from the operating system.</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When developing an app or a service, or when operating a registry, consider the languages supported and make sure OS and applications cover those languages.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Convert non-Unicode data to Unicode before display. For example, the end user should see “everyone.みんな” as opposed to “everyone.xn--q9jyb4c”. (This conversion is an example of UA-ready processing).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Display Unicode by default. Use Punycoded text to the user only when it provides a benefit. Augment Unicode display with Punycoded hover text as a mitigation.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Consider that mixed-script addresses will become more common. Some Unicode characters may look the same to the human eye, but different to computers. Don’t assume that mixed-script strings are intended for malicious purposes, such as phishing, and if the user interface calls the strings to the user’s attention, be sure that it does so in a way which is not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prejudicial to users of non-Latin scripts. Learn more about Unicode Security Considerations at: http://unicode.org/reports/tr36/.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Unicode IDNA Compatibility Processing in order to match user expectations. To learn more, go to: http://unicode.org/reports/tr46/.</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Be aware of unassigned and disallowed characters. Learn more at RFC 5892: https://tools.ietf.org/rfc/rfc5892.txt.</a:t>
            </a:r>
            <a:endParaRPr/>
          </a:p>
        </p:txBody>
      </p:sp>
      <p:sp>
        <p:nvSpPr>
          <p:cNvPr id="508" name="Google Shape;5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3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accent2"/>
        </a:solid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Open Sans"/>
              <a:buNone/>
              <a:defRPr sz="32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8" name="Google Shape;48;p49" descr="ua-deck_title-art.png"/>
          <p:cNvPicPr preferRelativeResize="0"/>
          <p:nvPr/>
        </p:nvPicPr>
        <p:blipFill rotWithShape="1">
          <a:blip r:embed="rId2">
            <a:alphaModFix/>
          </a:blip>
          <a:srcRect t="3" r="36900" b="42816"/>
          <a:stretch/>
        </p:blipFill>
        <p:spPr>
          <a:xfrm>
            <a:off x="-1587" y="4709160"/>
            <a:ext cx="9144000" cy="21488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A Capabilities">
  <p:cSld name="UA Capabilities">
    <p:spTree>
      <p:nvGrpSpPr>
        <p:cNvPr id="1" name="Shape 49"/>
        <p:cNvGrpSpPr/>
        <p:nvPr/>
      </p:nvGrpSpPr>
      <p:grpSpPr>
        <a:xfrm>
          <a:off x="0" y="0"/>
          <a:ext cx="0" cy="0"/>
          <a:chOff x="0" y="0"/>
          <a:chExt cx="0" cy="0"/>
        </a:xfrm>
      </p:grpSpPr>
      <p:sp>
        <p:nvSpPr>
          <p:cNvPr id="50" name="Google Shape;50;p50"/>
          <p:cNvSpPr/>
          <p:nvPr/>
        </p:nvSpPr>
        <p:spPr>
          <a:xfrm>
            <a:off x="2309153" y="-1"/>
            <a:ext cx="6834848" cy="9023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 name="Google Shape;51;p5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FFFFFF"/>
              </a:buClr>
              <a:buSzPts val="3200"/>
              <a:buFont typeface="Open Sans"/>
              <a:buNone/>
              <a:defRPr sz="3200" b="0" i="0" u="none" strike="noStrike" cap="none">
                <a:solidFill>
                  <a:srgbClr val="FFFFF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50"/>
          <p:cNvSpPr/>
          <p:nvPr/>
        </p:nvSpPr>
        <p:spPr>
          <a:xfrm rot="10800000">
            <a:off x="-438109" y="0"/>
            <a:ext cx="4053039" cy="179705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 name="Google Shape;53;p50"/>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54" name="Google Shape;54;p50"/>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 name="Google Shape;55;p50"/>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asg.te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hi.research.icann.org/graph-eai.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tu.int/itu-d/reports/statistics/2023/10/10/ff23-internet-use/"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itu.int/net/wsis/implementation/2014/forum/inc/doc/outcome/362828V2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ann.org/u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bbel.com/en/magazine/the-10-most-spoken-languages-in-the-worl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3techs.com/technologies/history_overview/content_languag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asg.tech/download/uasg-009-quick-guide-to-tender-and-contractual-documents-en/" TargetMode="External"/><Relationship Id="rId4" Type="http://schemas.openxmlformats.org/officeDocument/2006/relationships/hyperlink" Target="https://www.unesco.org/en/legal-affairs/recommendation-concerning-promotion-and-use-multilingualism-and-universal-access-cyberspac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cann.org/id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icann.org/u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ewgtlds.icann.org/en/next-roun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tu.int/net/wsis/docs2/tunis/off/6rev1.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unesco.org/en/legal-affairs/recommendation-concerning-promotion-and-use-multilingualism-and-universal-access-cybersp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List_of_writing_system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[Presenter Name]  /  UA Day Awareness </a:t>
            </a:r>
            <a:r>
              <a:rPr lang="en-US" sz="1800" dirty="0">
                <a:solidFill>
                  <a:srgbClr val="FAFAFA"/>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Session</a:t>
            </a:r>
            <a:r>
              <a:rPr lang="en-US" sz="1800" b="0" i="0" u="none" strike="noStrike" cap="none" dirty="0">
                <a:solidFill>
                  <a:srgbClr val="FAFAFA"/>
                </a:solidFill>
                <a:latin typeface="Open Sans Light"/>
                <a:ea typeface="Open Sans Light"/>
                <a:cs typeface="Open Sans Light"/>
                <a:sym typeface="Open Sans Light"/>
              </a:rPr>
              <a:t>  / [Day, month</a:t>
            </a:r>
            <a:r>
              <a:rPr lang="en-US" sz="1800" b="0" i="0" u="none" strike="noStrike" cap="none">
                <a:solidFill>
                  <a:srgbClr val="FAFAFA"/>
                </a:solidFill>
                <a:latin typeface="Open Sans Light"/>
                <a:ea typeface="Open Sans Light"/>
                <a:cs typeface="Open Sans Light"/>
                <a:sym typeface="Open Sans Light"/>
              </a:rPr>
              <a:t>] 2024</a:t>
            </a:r>
            <a:endParaRPr dirty="0"/>
          </a:p>
        </p:txBody>
      </p:sp>
      <p:sp>
        <p:nvSpPr>
          <p:cNvPr id="82" name="Google Shape;82;p1"/>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n-US" dirty="0"/>
              <a:t>Universal Acceptance (UA) of Domain Names and Email Addresses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IDN Generic TLDs (gTLDs)</a:t>
            </a:r>
            <a:endParaRPr sz="2800" dirty="0"/>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n-US" sz="1800" dirty="0">
                <a:solidFill>
                  <a:schemeClr val="dk1"/>
                </a:solidFill>
                <a:latin typeface="Open Sans"/>
                <a:ea typeface="Open Sans"/>
                <a:cs typeface="Open Sans"/>
                <a:sym typeface="Open Sans"/>
              </a:rPr>
              <a:t>90 IDN gTLDs are delegated.</a:t>
            </a:r>
            <a:endParaRPr sz="1800" dirty="0">
              <a:solidFill>
                <a:srgbClr val="0C1F24"/>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Evolution of Email Addresses</a:t>
            </a:r>
            <a:endParaRPr sz="2800" dirty="0"/>
          </a:p>
        </p:txBody>
      </p:sp>
      <p:sp>
        <p:nvSpPr>
          <p:cNvPr id="225" name="Google Shape;22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Initially, email addresses were also not available in local languages </a:t>
            </a:r>
            <a:r>
              <a:rPr lang="en-US" sz="1800"/>
              <a:t>and scripts</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Email Address Internationalization (EAI) addresses this limitation and allows for having email addresses in local languages </a:t>
            </a:r>
            <a:r>
              <a:rPr lang="en-US" sz="1800"/>
              <a:t>and scripts </a:t>
            </a:r>
            <a:endParaRPr dirty="0"/>
          </a:p>
          <a:p>
            <a:pPr marL="91440" lvl="0" indent="0" algn="l" rtl="0">
              <a:spcBef>
                <a:spcPts val="360"/>
              </a:spcBef>
              <a:spcAft>
                <a:spcPts val="0"/>
              </a:spcAft>
              <a:buSzPts val="1530"/>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Internationalized email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addresses are</a:t>
            </a:r>
            <a:r>
              <a:rPr lang="en-US" sz="1800" dirty="0"/>
              <a:t> not related to </a:t>
            </a:r>
            <a:r>
              <a:rPr lang="en-US" sz="1800"/>
              <a:t>the text </a:t>
            </a:r>
            <a:r>
              <a:rPr lang="en-US" sz="1800" dirty="0"/>
              <a:t>in the body of the email, which is managed through the Multipurpose Internet Mail Extensions (</a:t>
            </a:r>
            <a:r>
              <a:rPr lang="en-US" sz="1800"/>
              <a:t>MIME)</a:t>
            </a:r>
            <a:endParaRPr dirty="0"/>
          </a:p>
          <a:p>
            <a:pPr marL="274320" lvl="0" indent="-85725" algn="l" rtl="0">
              <a:spcBef>
                <a:spcPts val="360"/>
              </a:spcBef>
              <a:spcAft>
                <a:spcPts val="0"/>
              </a:spcAft>
              <a:buClr>
                <a:schemeClr val="accent3"/>
              </a:buClr>
              <a:buSzPts val="1530"/>
              <a:buFont typeface="Merriweather Sans"/>
              <a:buNone/>
            </a:pPr>
            <a:endParaRPr sz="1800" dirty="0"/>
          </a:p>
          <a:p>
            <a:pPr marL="1097280" lvl="3" indent="-107315" algn="l" rtl="0">
              <a:spcBef>
                <a:spcPts val="280"/>
              </a:spcBef>
              <a:spcAft>
                <a:spcPts val="0"/>
              </a:spcAft>
              <a:buSzPts val="119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Examples of IDNs</a:t>
            </a:r>
            <a:endParaRPr sz="2800" dirty="0"/>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համընդհանուր-ընկալում-թեստ.հայ</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Open Sans"/>
                <a:ea typeface="Open Sans"/>
                <a:cs typeface="Open Sans"/>
                <a:sym typeface="Open Sans"/>
              </a:rPr>
              <a:t>ଯୁନିଭରସାଲ-ଏକସେପ୍ଟନ୍ସ-ଟେଷ୍ଟ.ଭାରତ</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უნივერსალური-თავსობადობის-ტესტი.გე</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Open Sans"/>
                <a:ea typeface="Open Sans"/>
                <a:cs typeface="Open Sans"/>
                <a:sym typeface="Open Sans"/>
              </a:rPr>
              <a:t>다국어도메인이용환경테스트.한국</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Open Sans"/>
                <a:ea typeface="Open Sans"/>
                <a:cs typeface="Open Sans"/>
                <a:sym typeface="Open Sans"/>
              </a:rPr>
              <a:t>സാർവത്രിക-സ്വീകാര്യതാ-പരിശോധന.ഭാരതം</a:t>
            </a:r>
            <a:endParaRPr sz="200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a:solidFill>
                  <a:schemeClr val="dk1"/>
                </a:solidFill>
                <a:latin typeface="Open Sans"/>
                <a:ea typeface="Open Sans"/>
                <a:cs typeface="Open Sans"/>
                <a:sym typeface="Open Sans"/>
              </a:rPr>
              <a:t>تجربة-القبول-الشامل.موريتانيا </a:t>
            </a:r>
            <a:br>
              <a:rPr lang="en-US" sz="2000">
                <a:solidFill>
                  <a:schemeClr val="dk1"/>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Armenian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Oriya</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Georgian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Korean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Malayalam            </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Arabic</a:t>
            </a:r>
            <a:br>
              <a:rPr lang="en-US" sz="2000">
                <a:solidFill>
                  <a:srgbClr val="000000"/>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Examples of Internationalized Email</a:t>
            </a:r>
            <a:endParaRPr sz="2800" dirty="0"/>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Էլփոստ-թեստ@համընդհանուր-ընկալում-թեստ.հայ</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电子邮件测试@普遍适用测试.我爱你 </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ईमेल-परीक्षण@सार्वभौमिक-स्वीकृति-परीक्षण.संगठन  </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marL="457200" marR="0" lvl="0" indent="-277813" algn="l" rtl="0">
              <a:spcBef>
                <a:spcPts val="2000"/>
              </a:spcBef>
              <a:spcAft>
                <a:spcPts val="0"/>
              </a:spcAft>
              <a:buClr>
                <a:srgbClr val="000000"/>
              </a:buClr>
              <a:buSzPts val="1500"/>
              <a:buFont typeface="Arial"/>
              <a:buAutoNum type="arabicPeriod"/>
            </a:pPr>
            <a:r>
              <a:rPr lang="en-US" sz="2000">
                <a:solidFill>
                  <a:srgbClr val="000000"/>
                </a:solidFill>
                <a:latin typeface="Times New Roman"/>
                <a:ea typeface="Times New Roman"/>
                <a:cs typeface="Times New Roman"/>
                <a:sym typeface="Times New Roman"/>
              </a:rPr>
              <a:t>மின்னஞ்சல்-சோதனை@பொது-ஏற்பு-சோதனை.சிங்கப்பூர்</a:t>
            </a:r>
            <a:endParaRPr sz="200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sz="200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Armenian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Chinese</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Devanagari</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Arabic</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Greek            </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Tamil</a:t>
            </a:r>
            <a:br>
              <a:rPr lang="en-US" sz="2000">
                <a:solidFill>
                  <a:srgbClr val="000000"/>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The Challenge</a:t>
            </a:r>
            <a:endParaRPr sz="2800" dirty="0"/>
          </a:p>
        </p:txBody>
      </p:sp>
      <p:sp>
        <p:nvSpPr>
          <p:cNvPr id="279" name="Google Shape;279;p17"/>
          <p:cNvSpPr txBox="1"/>
          <p:nvPr/>
        </p:nvSpPr>
        <p:spPr>
          <a:xfrm>
            <a:off x="280359" y="1222129"/>
            <a:ext cx="8481183" cy="2031285"/>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18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IDN TLDs allow for multilingual domain names and email addresses for communities to register and use, allowing for more digital inclusion.</a:t>
            </a:r>
          </a:p>
          <a:p>
            <a:pPr marL="0" marR="0" lvl="0" indent="0" algn="l" rtl="0">
              <a:lnSpc>
                <a:spcPct val="140000"/>
              </a:lnSpc>
              <a:spcBef>
                <a:spcPts val="0"/>
              </a:spcBef>
              <a:spcAft>
                <a:spcPts val="0"/>
              </a:spcAft>
              <a:buNone/>
            </a:pPr>
            <a:endParaRPr lang="en-US" sz="18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marL="0" marR="0" lvl="0" indent="0" algn="l" rtl="0">
              <a:lnSpc>
                <a:spcPct val="140000"/>
              </a:lnSpc>
              <a:spcBef>
                <a:spcPts val="0"/>
              </a:spcBef>
              <a:spcAft>
                <a:spcPts val="0"/>
              </a:spcAft>
              <a:buNone/>
            </a:pPr>
            <a:r>
              <a:rPr lang="en-US" sz="1800" dirty="0">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But, there are issues in their acceptance, e.g., a valid email is rejected by a form on a website and is incorrectly displayed from left-to-right instead of right-to-left:</a:t>
            </a:r>
          </a:p>
        </p:txBody>
      </p:sp>
      <p:pic>
        <p:nvPicPr>
          <p:cNvPr id="280" name="Google Shape;280;p17"/>
          <p:cNvPicPr preferRelativeResize="0"/>
          <p:nvPr/>
        </p:nvPicPr>
        <p:blipFill rotWithShape="1">
          <a:blip r:embed="rId3">
            <a:alphaModFix/>
          </a:blip>
          <a:srcRect/>
          <a:stretch/>
        </p:blipFill>
        <p:spPr>
          <a:xfrm>
            <a:off x="155717" y="360458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The Challenge: Acceptance by Websites</a:t>
            </a:r>
            <a:endParaRPr sz="2800" dirty="0"/>
          </a:p>
        </p:txBody>
      </p:sp>
      <p:graphicFrame>
        <p:nvGraphicFramePr>
          <p:cNvPr id="286" name="Google Shape;286;p18"/>
          <p:cNvGraphicFramePr/>
          <p:nvPr>
            <p:extLst>
              <p:ext uri="{D42A27DB-BD31-4B8C-83A1-F6EECF244321}">
                <p14:modId xmlns:p14="http://schemas.microsoft.com/office/powerpoint/2010/main" val="1595804600"/>
              </p:ext>
            </p:extLst>
          </p:nvPr>
        </p:nvGraphicFramePr>
        <p:xfrm>
          <a:off x="320041" y="1268432"/>
          <a:ext cx="8451381" cy="4611914"/>
        </p:xfrm>
        <a:graphic>
          <a:graphicData uri="http://schemas.openxmlformats.org/drawingml/2006/chart">
            <c:chart xmlns:c="http://schemas.openxmlformats.org/drawingml/2006/chart" xmlns:r="http://schemas.openxmlformats.org/officeDocument/2006/relationships" r:id="rId3"/>
          </a:graphicData>
        </a:graphic>
      </p:graphicFrame>
      <p:sp>
        <p:nvSpPr>
          <p:cNvPr id="287" name="Google Shape;287;p18"/>
          <p:cNvSpPr txBox="1"/>
          <p:nvPr/>
        </p:nvSpPr>
        <p:spPr>
          <a:xfrm>
            <a:off x="2150931" y="6070908"/>
            <a:ext cx="67182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Open Sans"/>
                <a:ea typeface="Open Sans"/>
                <a:cs typeface="Open Sans"/>
                <a:sym typeface="Open Sans"/>
              </a:rPr>
              <a:t>Source: UASG039 at </a:t>
            </a:r>
            <a:r>
              <a:rPr lang="en-US" sz="1400" i="1"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a:t>
            </a:r>
            <a:r>
              <a:rPr lang="en-US" sz="1400" i="1" dirty="0">
                <a:solidFill>
                  <a:schemeClr val="dk1"/>
                </a:solidFill>
                <a:latin typeface="Open Sans"/>
                <a:ea typeface="Open Sans"/>
                <a:cs typeface="Open Sans"/>
                <a:sym typeface="Open Sans"/>
              </a:rPr>
              <a:t>, published in 2022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The Challenge: Support Across Email Servers</a:t>
            </a:r>
            <a:endParaRPr sz="2800" dirty="0"/>
          </a:p>
        </p:txBody>
      </p:sp>
      <p:sp>
        <p:nvSpPr>
          <p:cNvPr id="294" name="Google Shape;294;p19"/>
          <p:cNvSpPr txBox="1"/>
          <p:nvPr/>
        </p:nvSpPr>
        <p:spPr>
          <a:xfrm>
            <a:off x="1964410" y="6164379"/>
            <a:ext cx="5884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Open Sans"/>
                <a:ea typeface="Open Sans"/>
                <a:cs typeface="Open Sans"/>
                <a:sym typeface="Open Sans"/>
              </a:rPr>
              <a:t>Source: </a:t>
            </a:r>
            <a:r>
              <a:rPr lang="en-US" sz="1400" i="1"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https://ithi.research.icann.org/graph-eai.html</a:t>
            </a:r>
            <a:r>
              <a:rPr lang="en-US" sz="1400" i="1" dirty="0">
                <a:solidFill>
                  <a:schemeClr val="dk1"/>
                </a:solidFill>
                <a:latin typeface="Open Sans"/>
                <a:ea typeface="Open Sans"/>
                <a:cs typeface="Open Sans"/>
                <a:sym typeface="Open Sans"/>
              </a:rPr>
              <a:t> </a:t>
            </a:r>
            <a:endParaRPr dirty="0"/>
          </a:p>
        </p:txBody>
      </p:sp>
      <p:pic>
        <p:nvPicPr>
          <p:cNvPr id="5" name="Picture 4">
            <a:extLst>
              <a:ext uri="{FF2B5EF4-FFF2-40B4-BE49-F238E27FC236}">
                <a16:creationId xmlns:a16="http://schemas.microsoft.com/office/drawing/2014/main" id="{013744DA-142E-4EB0-7B9D-B84D6238511C}"/>
              </a:ext>
            </a:extLst>
          </p:cNvPr>
          <p:cNvPicPr>
            <a:picLocks noChangeAspect="1"/>
          </p:cNvPicPr>
          <p:nvPr/>
        </p:nvPicPr>
        <p:blipFill>
          <a:blip r:embed="rId4"/>
          <a:stretch>
            <a:fillRect/>
          </a:stretch>
        </p:blipFill>
        <p:spPr>
          <a:xfrm>
            <a:off x="0" y="1648994"/>
            <a:ext cx="9132038" cy="36769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Does Your Email Server Support EAI?</a:t>
            </a:r>
            <a:endParaRPr sz="2800" dirty="0"/>
          </a:p>
        </p:txBody>
      </p:sp>
      <p:pic>
        <p:nvPicPr>
          <p:cNvPr id="300" name="Google Shape;300;p20" descr="Graphical user interface, text, website&#10;&#10;Description automatically generated"/>
          <p:cNvPicPr preferRelativeResize="0"/>
          <p:nvPr/>
        </p:nvPicPr>
        <p:blipFill rotWithShape="1">
          <a:blip r:embed="rId3">
            <a:alphaModFix/>
          </a:blip>
          <a:srcRect l="3866" t="18548" r="5908" b="7724"/>
          <a:stretch/>
        </p:blipFill>
        <p:spPr>
          <a:xfrm>
            <a:off x="320041" y="1789639"/>
            <a:ext cx="8451381" cy="4640961"/>
          </a:xfrm>
          <a:prstGeom prst="rect">
            <a:avLst/>
          </a:prstGeom>
          <a:noFill/>
          <a:ln>
            <a:noFill/>
          </a:ln>
        </p:spPr>
      </p:pic>
      <p:sp>
        <p:nvSpPr>
          <p:cNvPr id="301" name="Google Shape;301;p20"/>
          <p:cNvSpPr/>
          <p:nvPr/>
        </p:nvSpPr>
        <p:spPr>
          <a:xfrm>
            <a:off x="748145" y="1233501"/>
            <a:ext cx="70569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Enter your email and check now at: </a:t>
            </a:r>
            <a:r>
              <a:rPr lang="en-US"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https://uasg.tech/eai-check/</a:t>
            </a:r>
            <a:r>
              <a:rPr lang="en-US" sz="1800">
                <a:solidFill>
                  <a:schemeClr val="dk1"/>
                </a:solidFill>
                <a:latin typeface="Open Sans"/>
                <a:ea typeface="Open Sans"/>
                <a:cs typeface="Open Sans"/>
                <a:sym typeface="Open Sans"/>
              </a:rPr>
              <a:t> </a:t>
            </a:r>
            <a:endParaRPr/>
          </a:p>
        </p:txBody>
      </p:sp>
      <p:cxnSp>
        <p:nvCxnSpPr>
          <p:cNvPr id="302" name="Google Shape;302;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78F-B16D-6FE9-82DB-A776C57F8952}"/>
              </a:ext>
            </a:extLst>
          </p:cNvPr>
          <p:cNvSpPr>
            <a:spLocks noGrp="1"/>
          </p:cNvSpPr>
          <p:nvPr>
            <p:ph type="title"/>
          </p:nvPr>
        </p:nvSpPr>
        <p:spPr/>
        <p:txBody>
          <a:bodyPr/>
          <a:lstStyle/>
          <a:p>
            <a:r>
              <a:rPr lang="en-US" sz="2800" dirty="0"/>
              <a:t>Digital Inclusion, an Opportunity</a:t>
            </a:r>
          </a:p>
        </p:txBody>
      </p:sp>
      <p:sp>
        <p:nvSpPr>
          <p:cNvPr id="4" name="TextBox 3">
            <a:extLst>
              <a:ext uri="{FF2B5EF4-FFF2-40B4-BE49-F238E27FC236}">
                <a16:creationId xmlns:a16="http://schemas.microsoft.com/office/drawing/2014/main" id="{73CC16F0-B72E-C1FD-B681-21B9873D7ADC}"/>
              </a:ext>
            </a:extLst>
          </p:cNvPr>
          <p:cNvSpPr txBox="1"/>
          <p:nvPr/>
        </p:nvSpPr>
        <p:spPr>
          <a:xfrm>
            <a:off x="320041" y="3412734"/>
            <a:ext cx="3271580" cy="2862322"/>
          </a:xfrm>
          <a:prstGeom prst="rect">
            <a:avLst/>
          </a:prstGeom>
          <a:noFill/>
        </p:spPr>
        <p:txBody>
          <a:bodyPr wrap="square">
            <a:spAutoFit/>
          </a:bodyPr>
          <a:lstStyle/>
          <a:p>
            <a:r>
              <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Remaining one-third of the world population, ~2.6 billion  people, still aren’t online; primarily from Asia and Africa. </a:t>
            </a:r>
          </a:p>
          <a:p>
            <a:endPar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r>
              <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Many of those already online, and most of those who will be coming online, communicate in their native languages.</a:t>
            </a:r>
            <a:endPar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endParaRPr lang="en-US" sz="1800" dirty="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p:txBody>
      </p:sp>
      <p:pic>
        <p:nvPicPr>
          <p:cNvPr id="3" name="slide2" descr="InternetUse02">
            <a:extLst>
              <a:ext uri="{FF2B5EF4-FFF2-40B4-BE49-F238E27FC236}">
                <a16:creationId xmlns:a16="http://schemas.microsoft.com/office/drawing/2014/main" id="{900DB485-77EF-1EB5-BE59-DBADE7B0A65F}"/>
              </a:ext>
            </a:extLst>
          </p:cNvPr>
          <p:cNvPicPr>
            <a:picLocks noChangeAspect="1"/>
          </p:cNvPicPr>
          <p:nvPr/>
        </p:nvPicPr>
        <p:blipFill rotWithShape="1">
          <a:blip r:embed="rId2">
            <a:extLst>
              <a:ext uri="{28A0092B-C50C-407E-A947-70E740481C1C}">
                <a14:useLocalDpi xmlns:a14="http://schemas.microsoft.com/office/drawing/2010/main" val="0"/>
              </a:ext>
            </a:extLst>
          </a:blip>
          <a:srcRect l="1" r="49170" b="22075"/>
          <a:stretch/>
        </p:blipFill>
        <p:spPr>
          <a:xfrm>
            <a:off x="3730752" y="846667"/>
            <a:ext cx="5161340" cy="5614062"/>
          </a:xfrm>
          <a:prstGeom prst="rect">
            <a:avLst/>
          </a:prstGeom>
        </p:spPr>
      </p:pic>
      <p:sp>
        <p:nvSpPr>
          <p:cNvPr id="7" name="TextBox 6">
            <a:extLst>
              <a:ext uri="{FF2B5EF4-FFF2-40B4-BE49-F238E27FC236}">
                <a16:creationId xmlns:a16="http://schemas.microsoft.com/office/drawing/2014/main" id="{72186CFE-5FAD-29A9-50D7-1BDFB5588B0C}"/>
              </a:ext>
            </a:extLst>
          </p:cNvPr>
          <p:cNvSpPr txBox="1"/>
          <p:nvPr/>
        </p:nvSpPr>
        <p:spPr>
          <a:xfrm>
            <a:off x="0" y="6275056"/>
            <a:ext cx="7037832" cy="307777"/>
          </a:xfrm>
          <a:prstGeom prst="rect">
            <a:avLst/>
          </a:prstGeom>
          <a:noFill/>
        </p:spPr>
        <p:txBody>
          <a:bodyPr wrap="square">
            <a:spAutoFit/>
          </a:bodyPr>
          <a:lstStyle/>
          <a:p>
            <a:r>
              <a:rPr lang="en-US" i="1" dirty="0">
                <a:latin typeface="Open Sans Light"/>
                <a:ea typeface="Open Sans Light"/>
                <a:cs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Source: </a:t>
            </a:r>
            <a:r>
              <a:rPr lang="en-US" i="1" dirty="0">
                <a:latin typeface="Open Sans Light"/>
                <a:ea typeface="Open Sans Light"/>
                <a:cs typeface="Open Sans Light"/>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https://www.itu.int/itu-d/reports/statistics/2023/10/10/ff23-internet-use/</a:t>
            </a:r>
            <a:r>
              <a:rPr lang="en-US" i="1" dirty="0">
                <a:latin typeface="Open Sans Light"/>
                <a:ea typeface="Open Sans Light"/>
                <a:cs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p>
        </p:txBody>
      </p:sp>
      <p:pic>
        <p:nvPicPr>
          <p:cNvPr id="5" name="Picture 4">
            <a:extLst>
              <a:ext uri="{FF2B5EF4-FFF2-40B4-BE49-F238E27FC236}">
                <a16:creationId xmlns:a16="http://schemas.microsoft.com/office/drawing/2014/main" id="{B4CD05E1-EA71-32C5-85D7-39C477231D82}"/>
              </a:ext>
            </a:extLst>
          </p:cNvPr>
          <p:cNvPicPr>
            <a:picLocks noChangeAspect="1"/>
          </p:cNvPicPr>
          <p:nvPr/>
        </p:nvPicPr>
        <p:blipFill rotWithShape="1">
          <a:blip r:embed="rId4">
            <a:extLst>
              <a:ext uri="{28A0092B-C50C-407E-A947-70E740481C1C}">
                <a14:useLocalDpi xmlns:a14="http://schemas.microsoft.com/office/drawing/2010/main" val="0"/>
              </a:ext>
            </a:extLst>
          </a:blip>
          <a:srcRect l="3698" t="32242" r="28686" b="18395"/>
          <a:stretch/>
        </p:blipFill>
        <p:spPr>
          <a:xfrm>
            <a:off x="320041" y="1000020"/>
            <a:ext cx="2984449" cy="2101556"/>
          </a:xfrm>
          <a:prstGeom prst="rect">
            <a:avLst/>
          </a:prstGeom>
        </p:spPr>
      </p:pic>
    </p:spTree>
    <p:extLst>
      <p:ext uri="{BB962C8B-B14F-4D97-AF65-F5344CB8AC3E}">
        <p14:creationId xmlns:p14="http://schemas.microsoft.com/office/powerpoint/2010/main" val="205234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Multilingualism Online, A Continued Challenge</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Due to the need for </a:t>
            </a:r>
            <a:r>
              <a:rPr lang="en-US" sz="1800"/>
              <a:t>multilingual Internet </a:t>
            </a:r>
            <a:r>
              <a:rPr lang="en-US" sz="1800" dirty="0"/>
              <a:t>and the continued gaps in the technology (among other factors), </a:t>
            </a:r>
            <a:r>
              <a:rPr lang="en-US" sz="1800" dirty="0">
                <a:hlinkClick r:id="rId3"/>
              </a:rPr>
              <a:t>WSIS+10 Outcome Documents</a:t>
            </a:r>
            <a:r>
              <a:rPr lang="en-US" sz="1800" dirty="0"/>
              <a:t> noted the continued need for supporting multilingualism on </a:t>
            </a:r>
            <a:r>
              <a:rPr lang="en-US" sz="1800"/>
              <a:t>the Internet</a:t>
            </a:r>
            <a:endParaRPr lang="en-US" sz="1800" dirty="0"/>
          </a:p>
          <a:p>
            <a:pPr marL="91440" lvl="0" indent="0" algn="l" rtl="0">
              <a:spcBef>
                <a:spcPts val="360"/>
              </a:spcBef>
              <a:spcAft>
                <a:spcPts val="0"/>
              </a:spcAft>
              <a:buClr>
                <a:schemeClr val="accent3"/>
              </a:buClr>
              <a:buSzPts val="1530"/>
              <a:buNone/>
            </a:pPr>
            <a:endParaRPr lang="en-US" sz="1800" dirty="0"/>
          </a:p>
          <a:p>
            <a:pPr marL="274320" lvl="0" indent="-182880" algn="l" rtl="0">
              <a:spcBef>
                <a:spcPts val="360"/>
              </a:spcBef>
              <a:spcAft>
                <a:spcPts val="0"/>
              </a:spcAft>
              <a:buClr>
                <a:schemeClr val="accent3"/>
              </a:buClr>
              <a:buSzPts val="1530"/>
              <a:buFont typeface="Merriweather Sans"/>
              <a:buChar char="*"/>
            </a:pPr>
            <a:r>
              <a:rPr lang="en-US" sz="1800" dirty="0"/>
              <a:t>As part of the priority areas to be addressed in the implementation of WSIS Beyond 2015, the report specifically asks for:</a:t>
            </a:r>
          </a:p>
          <a:p>
            <a:pPr marL="731520" lvl="1" indent="-182880"/>
            <a:r>
              <a:rPr lang="en-US" dirty="0"/>
              <a:t>Working towards multilingualization of Information and Communication Technologies (ICTs,) including email and native capability for international domain names (IDN), so that all members of the community are able to participate in </a:t>
            </a:r>
            <a:r>
              <a:rPr lang="en-US"/>
              <a:t>online life</a:t>
            </a:r>
            <a:endParaRPr lang="en-US" dirty="0"/>
          </a:p>
          <a:p>
            <a:pPr marL="731520" lvl="1" indent="-182880"/>
            <a:r>
              <a:rPr lang="en-US" dirty="0"/>
              <a:t>Supporting and encouraging stakeholders, in their respective roles and responsibilities, to work together for technical evolution of the ICTs with a vision of a linguistically diverse </a:t>
            </a:r>
            <a:r>
              <a:rPr lang="en-US"/>
              <a:t>digital world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Digital Inclusion, A Long Standing Commitment</a:t>
            </a:r>
            <a:endParaRPr sz="2800" dirty="0"/>
          </a:p>
        </p:txBody>
      </p:sp>
      <p:sp>
        <p:nvSpPr>
          <p:cNvPr id="88" name="Google Shape;88;p2"/>
          <p:cNvSpPr txBox="1">
            <a:spLocks noGrp="1"/>
          </p:cNvSpPr>
          <p:nvPr>
            <p:ph type="body" idx="1"/>
          </p:nvPr>
        </p:nvSpPr>
        <p:spPr>
          <a:xfrm>
            <a:off x="320675" y="1318686"/>
            <a:ext cx="8450746" cy="5156255"/>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dirty="0"/>
              <a:t>United Nations sponsored the World Summit on Information Society (WSIS) for </a:t>
            </a:r>
            <a:r>
              <a:rPr lang="en-US" sz="1800" b="1" dirty="0"/>
              <a:t>Building the Information Society, A Global Challenge in the New Millennium.</a:t>
            </a:r>
          </a:p>
          <a:p>
            <a:pPr marL="91440" lvl="0" indent="0" algn="l" rtl="0">
              <a:spcBef>
                <a:spcPts val="0"/>
              </a:spcBef>
              <a:spcAft>
                <a:spcPts val="0"/>
              </a:spcAft>
              <a:buClr>
                <a:schemeClr val="accent3"/>
              </a:buClr>
              <a:buSzPts val="1530"/>
              <a:buNone/>
            </a:pPr>
            <a:endParaRPr lang="en-US" sz="1800" b="1" dirty="0"/>
          </a:p>
          <a:p>
            <a:pPr marL="91440" lvl="0" indent="0" algn="l" rtl="0">
              <a:spcBef>
                <a:spcPts val="0"/>
              </a:spcBef>
              <a:spcAft>
                <a:spcPts val="0"/>
              </a:spcAft>
              <a:buClr>
                <a:schemeClr val="accent3"/>
              </a:buClr>
              <a:buSzPts val="1530"/>
              <a:buNone/>
            </a:pPr>
            <a:r>
              <a:rPr lang="en-US" sz="1800" dirty="0"/>
              <a:t>The following Principles were affirmed by the global community during WSIS at </a:t>
            </a:r>
            <a:r>
              <a:rPr lang="en-US" sz="1800" dirty="0">
                <a:hlinkClick r:id="rId3"/>
              </a:rPr>
              <a:t>the Geneva Summit 2003</a:t>
            </a:r>
            <a:r>
              <a:rPr lang="en-US" sz="1800" dirty="0"/>
              <a:t>:</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We, the representatives of the peoples of the world, assembled for the first phase of the World Summit on the Information Society (WSIS), declare our common desire and </a:t>
            </a:r>
            <a:r>
              <a:rPr lang="en-US" sz="1800"/>
              <a:t>commitment to: </a:t>
            </a:r>
            <a:endParaRPr lang="en-US" sz="1800" dirty="0"/>
          </a:p>
          <a:p>
            <a:pPr marL="731520" lvl="1" indent="-182880">
              <a:spcBef>
                <a:spcPts val="0"/>
              </a:spcBef>
            </a:pPr>
            <a:r>
              <a:rPr lang="en-US" dirty="0"/>
              <a:t>B</a:t>
            </a:r>
            <a:r>
              <a:rPr lang="en-US"/>
              <a:t>uild a people-centered</a:t>
            </a:r>
            <a:r>
              <a:rPr lang="en-US" dirty="0"/>
              <a:t>, inclusive and development-oriented Information Society, </a:t>
            </a:r>
            <a:endParaRPr lang="en-US" sz="1800" dirty="0"/>
          </a:p>
          <a:p>
            <a:pPr marL="731520" lvl="1" indent="-182880">
              <a:spcBef>
                <a:spcPts val="0"/>
              </a:spcBef>
            </a:pPr>
            <a:r>
              <a:rPr lang="en-US" dirty="0"/>
              <a:t>W</a:t>
            </a:r>
            <a:r>
              <a:rPr lang="en-US"/>
              <a:t>here </a:t>
            </a:r>
            <a:r>
              <a:rPr lang="en-US" dirty="0"/>
              <a:t>everyone can create, access, utilize and share information and knowledge, </a:t>
            </a:r>
            <a:endParaRPr lang="en-US" sz="1800" dirty="0"/>
          </a:p>
          <a:p>
            <a:pPr marL="731520" lvl="1" indent="-182880">
              <a:spcBef>
                <a:spcPts val="0"/>
              </a:spcBef>
            </a:pPr>
            <a:r>
              <a:rPr lang="en-US" dirty="0"/>
              <a:t>E</a:t>
            </a:r>
            <a:r>
              <a:rPr lang="en-US"/>
              <a:t>nabling </a:t>
            </a:r>
            <a:r>
              <a:rPr lang="en-US" dirty="0"/>
              <a:t>individuals, communities and peoples to achieve their full potential in promoting their sustainable development and improving their quality of life.</a:t>
            </a:r>
          </a:p>
          <a:p>
            <a:pPr marL="274320" lvl="0" indent="-182880">
              <a:spcBef>
                <a:spcPts val="0"/>
              </a:spcBef>
              <a:buSzPts val="1530"/>
              <a:buFont typeface="Merriweather Sans"/>
              <a:buChar char="*"/>
            </a:pPr>
            <a:endParaRPr lang="en-US" sz="1800" dirty="0"/>
          </a:p>
          <a:p>
            <a:pPr marL="91440" lvl="0" indent="0" algn="l" rtl="0">
              <a:spcBef>
                <a:spcPts val="1200"/>
              </a:spcBef>
              <a:spcAft>
                <a:spcPts val="0"/>
              </a:spcAft>
              <a:buSzPts val="17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Universal Acceptance (UA)?</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While the DNS has evolved, the checks used by many software applications to validate domain names and email addresses </a:t>
            </a:r>
            <a:r>
              <a:rPr lang="en-US" sz="1800"/>
              <a:t>remain outdated</a:t>
            </a:r>
            <a:endParaRPr lang="en-US" dirty="0"/>
          </a:p>
          <a:p>
            <a:pPr marL="274320" lvl="0" indent="-85725" algn="l" rtl="0">
              <a:spcBef>
                <a:spcPts val="360"/>
              </a:spcBef>
              <a:spcAft>
                <a:spcPts val="0"/>
              </a:spcAft>
              <a:buClr>
                <a:schemeClr val="accent3"/>
              </a:buClr>
              <a:buSzPts val="1530"/>
              <a:buFont typeface="Merriweather Sans"/>
              <a:buNone/>
            </a:pPr>
            <a:endParaRPr lang="en-US" sz="1800" dirty="0"/>
          </a:p>
          <a:p>
            <a:pPr marL="274320" lvl="0" indent="-182880" algn="l" rtl="0">
              <a:spcBef>
                <a:spcPts val="360"/>
              </a:spcBef>
              <a:spcAft>
                <a:spcPts val="0"/>
              </a:spcAft>
              <a:buClr>
                <a:schemeClr val="accent3"/>
              </a:buClr>
              <a:buSzPts val="1530"/>
              <a:buFont typeface="Merriweather Sans"/>
              <a:buChar char="*"/>
            </a:pPr>
            <a:r>
              <a:rPr lang="en-US" sz="1800" dirty="0"/>
              <a:t>In addition, not all online portals are primed for the opening of a user account with a related email address, leaving many people unable to navigate the Internet using their language and online identity </a:t>
            </a:r>
            <a:r>
              <a:rPr lang="en-US" sz="1800"/>
              <a:t>of choice</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Considered a technical compliance best practice, UA solves these issues by ensuring all valid domain names and email addresses, regardless of script, language or character length, can be used equally by all Internet-enabled applications, devices, </a:t>
            </a:r>
            <a:r>
              <a:rPr lang="en-US" sz="1800"/>
              <a:t>and systems</a:t>
            </a:r>
            <a:endParaRPr dirty="0"/>
          </a:p>
        </p:txBody>
      </p:sp>
    </p:spTree>
    <p:extLst>
      <p:ext uri="{BB962C8B-B14F-4D97-AF65-F5344CB8AC3E}">
        <p14:creationId xmlns:p14="http://schemas.microsoft.com/office/powerpoint/2010/main" val="369418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UA Goal and Impact</a:t>
            </a:r>
            <a:endParaRPr dirty="0"/>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n-US" sz="1800" b="1" dirty="0">
                <a:latin typeface="Open Sans Light"/>
                <a:ea typeface="Open Sans Light"/>
                <a:cs typeface="Open Sans Light"/>
                <a:sym typeface="Open Sans"/>
              </a:rPr>
              <a:t>Goal</a:t>
            </a:r>
            <a:endParaRPr sz="1800" b="1" dirty="0">
              <a:latin typeface="Open Sans Light"/>
              <a:ea typeface="Open Sans Light"/>
              <a:cs typeface="Open Sans Light"/>
            </a:endParaRPr>
          </a:p>
          <a:p>
            <a:pPr marL="0" marR="0" lvl="0" indent="0" algn="ctr" rtl="0">
              <a:spcBef>
                <a:spcPts val="360"/>
              </a:spcBef>
              <a:spcAft>
                <a:spcPts val="0"/>
              </a:spcAft>
              <a:buClr>
                <a:schemeClr val="dk1"/>
              </a:buClr>
              <a:buSzPts val="1800"/>
              <a:buFont typeface="Arial"/>
              <a:buNone/>
            </a:pPr>
            <a:r>
              <a:rPr lang="en-US" sz="1800" dirty="0">
                <a:latin typeface="Open Sans Light"/>
                <a:ea typeface="Open Sans Light"/>
                <a:cs typeface="Open Sans Light"/>
                <a:sym typeface="Open Sans"/>
              </a:rPr>
              <a:t>All valid domain names and email addresses work in all software applications.</a:t>
            </a:r>
            <a:endParaRPr sz="1800" dirty="0">
              <a:latin typeface="Open Sans Light"/>
              <a:ea typeface="Open Sans Light"/>
              <a:cs typeface="Open Sans Light"/>
              <a:sym typeface="Open Sans Light"/>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r>
              <a:rPr lang="en-US" sz="1800" b="1" dirty="0">
                <a:latin typeface="Open Sans Light"/>
                <a:ea typeface="Open Sans Light"/>
                <a:cs typeface="Open Sans Light"/>
                <a:sym typeface="Open Sans"/>
              </a:rPr>
              <a:t>Impact</a:t>
            </a:r>
            <a:endParaRPr sz="1800" b="1" dirty="0">
              <a:latin typeface="Open Sans Light"/>
              <a:ea typeface="Open Sans Light"/>
              <a:cs typeface="Open Sans Light"/>
            </a:endParaRPr>
          </a:p>
          <a:p>
            <a:pPr marL="0" marR="0" lvl="0" indent="0" algn="ctr" rtl="0">
              <a:spcBef>
                <a:spcPts val="360"/>
              </a:spcBef>
              <a:spcAft>
                <a:spcPts val="0"/>
              </a:spcAft>
              <a:buClr>
                <a:schemeClr val="dk1"/>
              </a:buClr>
              <a:buSzPts val="1800"/>
              <a:buFont typeface="Arial"/>
              <a:buNone/>
            </a:pPr>
            <a:r>
              <a:rPr lang="en-US" sz="1800" dirty="0">
                <a:latin typeface="Open Sans Light"/>
                <a:ea typeface="Open Sans Light"/>
                <a:cs typeface="Open Sans Light"/>
                <a:sym typeface="Open Sans"/>
              </a:rPr>
              <a:t>Promote consumer choice, improve competition, and provide broader access to end users.</a:t>
            </a:r>
            <a:endParaRPr sz="1800" dirty="0">
              <a:latin typeface="Open Sans Light"/>
              <a:ea typeface="Open Sans Light"/>
              <a:cs typeface="Open Sans Light"/>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Examples of Categories Affected by UA</a:t>
            </a:r>
            <a:endParaRPr sz="2800" dirty="0"/>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Domain Names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that</a:t>
            </a:r>
            <a:r>
              <a:rPr lang="en-US" sz="1800" dirty="0"/>
              <a:t> may not work in applications:</a:t>
            </a:r>
            <a:endParaRPr dirty="0"/>
          </a:p>
          <a:p>
            <a:pPr marL="548640" lvl="1" indent="-182880" algn="l" rtl="0">
              <a:spcBef>
                <a:spcPts val="360"/>
              </a:spcBef>
              <a:spcAft>
                <a:spcPts val="0"/>
              </a:spcAft>
              <a:buSzPts val="1530"/>
              <a:buChar char="*"/>
            </a:pPr>
            <a:r>
              <a:rPr lang="en-US" sz="1800" dirty="0"/>
              <a:t>ASCII: 	</a:t>
            </a:r>
            <a:r>
              <a:rPr lang="en-US" sz="1800" dirty="0" err="1"/>
              <a:t>example.</a:t>
            </a:r>
            <a:r>
              <a:rPr lang="en-US" sz="1800" dirty="0" err="1">
                <a:solidFill>
                  <a:srgbClr val="FF0000"/>
                </a:solidFill>
              </a:rPr>
              <a:t>sky</a:t>
            </a:r>
            <a:endParaRPr sz="1800" dirty="0">
              <a:solidFill>
                <a:srgbClr val="FF0000"/>
              </a:solidFill>
            </a:endParaRPr>
          </a:p>
          <a:p>
            <a:pPr marL="548640" lvl="1" indent="-182880" algn="l" rtl="0">
              <a:spcBef>
                <a:spcPts val="360"/>
              </a:spcBef>
              <a:spcAft>
                <a:spcPts val="0"/>
              </a:spcAft>
              <a:buSzPts val="1530"/>
              <a:buChar char="*"/>
            </a:pPr>
            <a:r>
              <a:rPr lang="en-US" sz="1800" dirty="0"/>
              <a:t>ASCII:</a:t>
            </a:r>
            <a:r>
              <a:rPr lang="en-US" dirty="0"/>
              <a:t>	</a:t>
            </a:r>
            <a:r>
              <a:rPr lang="en-US" sz="1800" dirty="0" err="1"/>
              <a:t>example.</a:t>
            </a:r>
            <a:r>
              <a:rPr lang="en-US" sz="1800" dirty="0" err="1">
                <a:solidFill>
                  <a:srgbClr val="FF0000"/>
                </a:solidFill>
              </a:rPr>
              <a:t>engineering</a:t>
            </a:r>
            <a:endParaRPr sz="1800" dirty="0">
              <a:solidFill>
                <a:srgbClr val="FF0000"/>
              </a:solidFill>
            </a:endParaRPr>
          </a:p>
          <a:p>
            <a:pPr marL="548640" lvl="1" indent="-182880" algn="l" rtl="0">
              <a:spcBef>
                <a:spcPts val="480"/>
              </a:spcBef>
              <a:spcAft>
                <a:spcPts val="0"/>
              </a:spcAft>
              <a:buSzPts val="1530"/>
              <a:buChar char="*"/>
            </a:pPr>
            <a:r>
              <a:rPr lang="en-US" sz="1800" dirty="0">
                <a:solidFill>
                  <a:schemeClr val="dk1"/>
                </a:solidFill>
              </a:rPr>
              <a:t>Unicode:</a:t>
            </a:r>
            <a:r>
              <a:rPr lang="en-US" sz="1800" dirty="0">
                <a:solidFill>
                  <a:srgbClr val="FF0000"/>
                </a:solidFill>
              </a:rPr>
              <a:t>	</a:t>
            </a:r>
            <a:r>
              <a:rPr lang="en-US" sz="2400" dirty="0" err="1">
                <a:solidFill>
                  <a:srgbClr val="FF0000"/>
                </a:solidFill>
              </a:rPr>
              <a:t>คน.ไทย</a:t>
            </a:r>
            <a:endParaRPr sz="1800" dirty="0">
              <a:solidFill>
                <a:srgbClr val="FF0000"/>
              </a:solidFill>
            </a:endParaRPr>
          </a:p>
          <a:p>
            <a:pPr marL="274320" lvl="0" indent="-182880" algn="l" rtl="0">
              <a:spcBef>
                <a:spcPts val="360"/>
              </a:spcBef>
              <a:spcAft>
                <a:spcPts val="0"/>
              </a:spcAft>
              <a:buClr>
                <a:schemeClr val="accent3"/>
              </a:buClr>
              <a:buSzPts val="1530"/>
              <a:buFont typeface="Merriweather Sans"/>
              <a:buChar char="*"/>
            </a:pPr>
            <a:r>
              <a:rPr lang="en-US" sz="1800" dirty="0"/>
              <a:t>Internationalized email addresses (EAI)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that</a:t>
            </a:r>
            <a:r>
              <a:rPr lang="en-US" sz="1800" dirty="0"/>
              <a:t> may not work in applications: </a:t>
            </a:r>
            <a:endParaRPr dirty="0"/>
          </a:p>
          <a:p>
            <a:pPr marL="548640" lvl="1" indent="-182880" algn="l" rtl="0">
              <a:spcBef>
                <a:spcPts val="360"/>
              </a:spcBef>
              <a:spcAft>
                <a:spcPts val="0"/>
              </a:spcAft>
              <a:buSzPts val="1530"/>
              <a:buChar char="*"/>
            </a:pPr>
            <a:r>
              <a:rPr lang="en-US" sz="1800" dirty="0"/>
              <a:t>Unicode:	</a:t>
            </a:r>
            <a:r>
              <a:rPr lang="en-US" sz="1800" dirty="0" err="1"/>
              <a:t>marc@</a:t>
            </a:r>
            <a:r>
              <a:rPr lang="en-US" sz="1800" dirty="0" err="1">
                <a:solidFill>
                  <a:srgbClr val="FF0000"/>
                </a:solidFill>
              </a:rPr>
              <a:t>société</a:t>
            </a:r>
            <a:r>
              <a:rPr lang="en-US" sz="1800" dirty="0" err="1"/>
              <a:t>.org</a:t>
            </a:r>
            <a:endParaRPr sz="1800"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测试</a:t>
            </a:r>
            <a:r>
              <a:rPr lang="en-US" sz="1800" dirty="0" err="1"/>
              <a:t>@example.com</a:t>
            </a:r>
            <a:endParaRPr sz="1800"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ईमेल@उदाहरण.भारत</a:t>
            </a:r>
            <a:endParaRPr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ای-میل</a:t>
            </a:r>
            <a:r>
              <a:rPr lang="en-US" sz="1800" dirty="0">
                <a:solidFill>
                  <a:srgbClr val="FF0000"/>
                </a:solidFill>
              </a:rPr>
              <a:t>@ </a:t>
            </a:r>
            <a:r>
              <a:rPr lang="en-US" sz="1800" dirty="0" err="1">
                <a:solidFill>
                  <a:srgbClr val="FF0000"/>
                </a:solidFill>
              </a:rPr>
              <a:t>مثال.موقع</a:t>
            </a:r>
            <a:r>
              <a:rPr lang="en-US" sz="1800" dirty="0">
                <a:solidFill>
                  <a:srgbClr val="FF0000"/>
                </a:solidFill>
              </a:rPr>
              <a:t>  </a:t>
            </a:r>
            <a:r>
              <a:rPr lang="en-US" sz="1800" dirty="0">
                <a:solidFill>
                  <a:schemeClr val="dk1"/>
                </a:solidFill>
              </a:rPr>
              <a:t>(written right-to-left, RTL)</a:t>
            </a:r>
            <a:r>
              <a:rPr lang="en-US" sz="1800" dirty="0"/>
              <a:t>	</a:t>
            </a:r>
            <a:r>
              <a:rPr lang="en-US" dirty="0"/>
              <a:t>	</a:t>
            </a:r>
            <a:endParaRPr dirty="0"/>
          </a:p>
          <a:p>
            <a:pPr marL="274320" lvl="0" indent="-74930" algn="l" rtl="0">
              <a:spcBef>
                <a:spcPts val="400"/>
              </a:spcBef>
              <a:spcAft>
                <a:spcPts val="0"/>
              </a:spcAft>
              <a:buClr>
                <a:schemeClr val="accent3"/>
              </a:buClr>
              <a:buSzPts val="1700"/>
              <a:buFont typeface="Merriweather Sans"/>
              <a:buNone/>
            </a:pPr>
            <a:endParaRPr dirty="0"/>
          </a:p>
          <a:p>
            <a:pPr marL="0" lvl="0" indent="0" algn="l" rtl="0">
              <a:spcBef>
                <a:spcPts val="400"/>
              </a:spcBef>
              <a:spcAft>
                <a:spcPts val="0"/>
              </a:spcAft>
              <a:buSzPts val="1700"/>
              <a:buNone/>
            </a:pPr>
            <a:r>
              <a:rPr lang="en-US" sz="1800" b="1" dirty="0"/>
              <a:t>ASCII</a:t>
            </a:r>
            <a:r>
              <a:rPr lang="en-US" sz="1800" dirty="0"/>
              <a:t> is based on letters A-Z, a-z, digits 0-9 and hyphen.</a:t>
            </a:r>
            <a:endParaRPr sz="1800" dirty="0"/>
          </a:p>
          <a:p>
            <a:pPr marL="0" lvl="0" indent="0" algn="l" rtl="0">
              <a:spcBef>
                <a:spcPts val="400"/>
              </a:spcBef>
              <a:spcAft>
                <a:spcPts val="0"/>
              </a:spcAft>
              <a:buSzPts val="1700"/>
              <a:buNone/>
            </a:pPr>
            <a:r>
              <a:rPr lang="en-US" sz="1800" b="1" dirty="0"/>
              <a:t>Unicode</a:t>
            </a:r>
            <a:r>
              <a:rPr lang="en-US" sz="1800" dirty="0"/>
              <a:t> supports characters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of global</a:t>
            </a:r>
            <a:r>
              <a:rPr lang="en-US" sz="1800" dirty="0"/>
              <a:t> languages and scripts.</a:t>
            </a:r>
            <a:endParaRPr sz="1800" dirty="0"/>
          </a:p>
          <a:p>
            <a:pPr marL="1097280" lvl="3" indent="-107315" algn="l" rtl="0">
              <a:spcBef>
                <a:spcPts val="280"/>
              </a:spcBef>
              <a:spcAft>
                <a:spcPts val="0"/>
              </a:spcAft>
              <a:buSzPts val="1190"/>
              <a:buNone/>
            </a:pPr>
            <a:endParaRPr dirty="0"/>
          </a:p>
        </p:txBody>
      </p:sp>
    </p:spTree>
    <p:extLst>
      <p:ext uri="{BB962C8B-B14F-4D97-AF65-F5344CB8AC3E}">
        <p14:creationId xmlns:p14="http://schemas.microsoft.com/office/powerpoint/2010/main" val="361618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Why Does UA Matter?</a:t>
            </a:r>
            <a:endParaRPr sz="2800" dirty="0"/>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Achieving UA ensures every person has the ability to navigate and communicate on the Internet using their chosen domain name and email address that best aligns with their interests, business, culture, language, and script.</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 can also help:</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Support a diverse and </a:t>
            </a:r>
            <a:r>
              <a:rPr lang="en-US" sz="1800">
                <a:latin typeface="Open Sans Light" panose="020B0306030504020204" pitchFamily="34" charset="0"/>
                <a:ea typeface="Open Sans Light" panose="020B0306030504020204" pitchFamily="34" charset="0"/>
                <a:cs typeface="Open Sans Light" panose="020B0306030504020204" pitchFamily="34" charset="0"/>
              </a:rPr>
              <a:t>multilingual Internet</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Enable greater competition, innovation, and </a:t>
            </a:r>
            <a:r>
              <a:rPr lang="en-US" sz="1800">
                <a:latin typeface="Open Sans Light" panose="020B0306030504020204" pitchFamily="34" charset="0"/>
                <a:ea typeface="Open Sans Light" panose="020B0306030504020204" pitchFamily="34" charset="0"/>
                <a:cs typeface="Open Sans Light" panose="020B0306030504020204" pitchFamily="34" charset="0"/>
              </a:rPr>
              <a:t>consumer choice</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Create </a:t>
            </a:r>
            <a:r>
              <a:rPr lang="en-US" sz="1800">
                <a:latin typeface="Open Sans Light" panose="020B0306030504020204" pitchFamily="34" charset="0"/>
                <a:ea typeface="Open Sans Light" panose="020B0306030504020204" pitchFamily="34" charset="0"/>
                <a:cs typeface="Open Sans Light" panose="020B0306030504020204" pitchFamily="34" charset="0"/>
              </a:rPr>
              <a:t>business opportunities</a:t>
            </a:r>
            <a:endParaRPr lang="ar-AE" sz="1800" dirty="0">
              <a:latin typeface="Open Sans Light" panose="020B0306030504020204" pitchFamily="34" charset="0"/>
              <a:ea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Offer career advantages for developers and </a:t>
            </a:r>
            <a:r>
              <a:rPr lang="en-US" sz="1800">
                <a:latin typeface="Open Sans Light" panose="020B0306030504020204" pitchFamily="34" charset="0"/>
                <a:ea typeface="Open Sans Light" panose="020B0306030504020204" pitchFamily="34" charset="0"/>
                <a:cs typeface="Open Sans Light" panose="020B0306030504020204" pitchFamily="34" charset="0"/>
              </a:rPr>
              <a:t>system administrators</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Assist governments and policymakers in reaching </a:t>
            </a:r>
            <a:r>
              <a:rPr lang="en-US" sz="1800">
                <a:latin typeface="Open Sans Light" panose="020B0306030504020204" pitchFamily="34" charset="0"/>
                <a:ea typeface="Open Sans Light" panose="020B0306030504020204" pitchFamily="34" charset="0"/>
                <a:cs typeface="Open Sans Light" panose="020B0306030504020204" pitchFamily="34" charset="0"/>
              </a:rPr>
              <a:t>their citizens</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Making Applications UA-Ready</a:t>
            </a:r>
            <a:endParaRPr sz="2800" dirty="0"/>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Support all valid domain names and email addresses:</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Accept: The user can input characters from their local script into a </a:t>
            </a:r>
            <a:r>
              <a:rPr lang="en-US" sz="1800"/>
              <a:t>text field</a:t>
            </a:r>
            <a:endParaRPr dirty="0"/>
          </a:p>
          <a:p>
            <a:pPr marL="274320" lvl="0" indent="-182880" algn="l" rtl="0">
              <a:spcBef>
                <a:spcPts val="360"/>
              </a:spcBef>
              <a:spcAft>
                <a:spcPts val="0"/>
              </a:spcAft>
              <a:buClr>
                <a:schemeClr val="accent3"/>
              </a:buClr>
              <a:buSzPts val="1530"/>
              <a:buFont typeface="Merriweather Sans"/>
              <a:buChar char="*"/>
            </a:pPr>
            <a:r>
              <a:rPr lang="en-US" sz="1800" dirty="0"/>
              <a:t>Validate: The software accepts the characters and recognizes them </a:t>
            </a:r>
            <a:r>
              <a:rPr lang="en-US" sz="1800"/>
              <a:t>as valid</a:t>
            </a:r>
            <a:endParaRPr dirty="0"/>
          </a:p>
          <a:p>
            <a:pPr marL="274320" lvl="0" indent="-182880" algn="l" rtl="0">
              <a:spcBef>
                <a:spcPts val="360"/>
              </a:spcBef>
              <a:spcAft>
                <a:spcPts val="0"/>
              </a:spcAft>
              <a:buClr>
                <a:schemeClr val="accent3"/>
              </a:buClr>
              <a:buSzPts val="1530"/>
              <a:buFont typeface="Merriweather Sans"/>
              <a:buChar char="*"/>
            </a:pPr>
            <a:r>
              <a:rPr lang="en-US" sz="1800" dirty="0"/>
              <a:t>Process: The system performs operations with </a:t>
            </a:r>
            <a:r>
              <a:rPr lang="en-US" sz="1800"/>
              <a:t>the characters</a:t>
            </a:r>
            <a:endParaRPr dirty="0"/>
          </a:p>
          <a:p>
            <a:pPr marL="274320" lvl="0" indent="-182880" algn="l" rtl="0">
              <a:spcBef>
                <a:spcPts val="360"/>
              </a:spcBef>
              <a:spcAft>
                <a:spcPts val="0"/>
              </a:spcAft>
              <a:buClr>
                <a:schemeClr val="accent3"/>
              </a:buClr>
              <a:buSzPts val="1530"/>
              <a:buFont typeface="Merriweather Sans"/>
              <a:buChar char="*"/>
            </a:pPr>
            <a:r>
              <a:rPr lang="en-US" sz="1800" dirty="0"/>
              <a:t>Store: The database can store the text without breaking </a:t>
            </a:r>
            <a:r>
              <a:rPr lang="en-US" sz="1800"/>
              <a:t>or corrupting</a:t>
            </a:r>
            <a:endParaRPr dirty="0"/>
          </a:p>
          <a:p>
            <a:pPr marL="274320" lvl="0" indent="-182880" algn="l" rtl="0">
              <a:spcBef>
                <a:spcPts val="360"/>
              </a:spcBef>
              <a:spcAft>
                <a:spcPts val="0"/>
              </a:spcAft>
              <a:buClr>
                <a:schemeClr val="accent3"/>
              </a:buClr>
              <a:buSzPts val="1530"/>
              <a:buFont typeface="Merriweather Sans"/>
              <a:buChar char="*"/>
            </a:pPr>
            <a:r>
              <a:rPr lang="en-US" sz="1800" dirty="0"/>
              <a:t>Display: When fetched from the database, the information is </a:t>
            </a:r>
            <a:r>
              <a:rPr lang="en-US" sz="1800"/>
              <a:t>correctly shown</a:t>
            </a:r>
            <a:endParaRPr dirty="0"/>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Accept</a:t>
                </a:r>
                <a:endParaRPr sz="1400" b="0" i="0" u="none" strike="noStrike" cap="none">
                  <a:solidFill>
                    <a:srgbClr val="000000"/>
                  </a:solidFill>
                  <a:latin typeface="Arial"/>
                  <a:ea typeface="Arial"/>
                  <a:cs typeface="Arial"/>
                  <a:sym typeface="Arial"/>
                </a:endParaRP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Validate</a:t>
                </a:r>
                <a:endParaRPr sz="1400" b="0" i="0" u="none" strike="noStrike" cap="none">
                  <a:solidFill>
                    <a:srgbClr val="000000"/>
                  </a:solidFill>
                  <a:latin typeface="Arial"/>
                  <a:ea typeface="Arial"/>
                  <a:cs typeface="Arial"/>
                  <a:sym typeface="Arial"/>
                </a:endParaRP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Store</a:t>
                </a:r>
                <a:endParaRPr sz="1400" b="0" i="0" u="none" strike="noStrike" cap="none">
                  <a:solidFill>
                    <a:srgbClr val="000000"/>
                  </a:solidFill>
                  <a:latin typeface="Arial"/>
                  <a:ea typeface="Arial"/>
                  <a:cs typeface="Arial"/>
                  <a:sym typeface="Arial"/>
                </a:endParaRP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Process</a:t>
                </a:r>
                <a:endParaRPr sz="1400" b="0" i="0" u="none" strike="noStrike" cap="none">
                  <a:solidFill>
                    <a:srgbClr val="000000"/>
                  </a:solidFill>
                  <a:latin typeface="Arial"/>
                  <a:ea typeface="Arial"/>
                  <a:cs typeface="Arial"/>
                  <a:sym typeface="Arial"/>
                </a:endParaRP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Display</a:t>
                </a:r>
                <a:endParaRPr sz="1400" b="0" i="0" u="none" strike="noStrike" cap="none">
                  <a:solidFill>
                    <a:srgbClr val="000000"/>
                  </a:solidFill>
                  <a:latin typeface="Arial"/>
                  <a:ea typeface="Arial"/>
                  <a:cs typeface="Arial"/>
                  <a:sym typeface="Arial"/>
                </a:endParaRP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A Call to 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International Telecommunication Union (ITU) Plenipotentiary </a:t>
            </a:r>
            <a:r>
              <a:rPr lang="en-US" sz="1800" dirty="0">
                <a:hlinkClick r:id="rId3"/>
              </a:rPr>
              <a:t>Resolution 133 (Revision Bucharest 2022)</a:t>
            </a:r>
            <a:r>
              <a:rPr lang="en-US" sz="1800" dirty="0"/>
              <a:t> focuses on the Role of administrations of Member States in the management of internationalized (multilingual) domain names: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en-US" dirty="0"/>
              <a:t>Emphasizes</a:t>
            </a:r>
          </a:p>
          <a:p>
            <a:pPr marL="1188720" lvl="2" indent="-182880"/>
            <a:r>
              <a:rPr lang="en-US" sz="1800" dirty="0"/>
              <a:t>IDNs contribute to sustainable development through the promotion of greater Internet accessibility and use in local languages</a:t>
            </a:r>
          </a:p>
          <a:p>
            <a:pPr marL="1188720" lvl="2" indent="-182880"/>
            <a:r>
              <a:rPr lang="en-US" sz="1800" dirty="0"/>
              <a:t>The need to continue to implement technical solutions to enhance the implementation of IDNs</a:t>
            </a:r>
          </a:p>
          <a:p>
            <a:pPr marL="731520" lvl="1" indent="-182880"/>
            <a:r>
              <a:rPr lang="en-US" dirty="0"/>
              <a:t>Recognizes</a:t>
            </a:r>
          </a:p>
          <a:p>
            <a:pPr marL="1188720" lvl="2" indent="-182880"/>
            <a:r>
              <a:rPr lang="en-US" sz="1800" dirty="0"/>
              <a:t>The role played by governments, technical communities and other stakeholders in advancing multilingualism, including the introduction of internationalized domain names</a:t>
            </a:r>
          </a:p>
          <a:p>
            <a:pPr marL="1188720" lvl="2" indent="-182880"/>
            <a:r>
              <a:rPr lang="en-US" sz="1800" dirty="0"/>
              <a:t>The importance of community engagement and information-sharing to get a better understanding of existing challenges and to support solutions, particularly in developing countries</a:t>
            </a:r>
          </a:p>
        </p:txBody>
      </p:sp>
    </p:spTree>
    <p:extLst>
      <p:ext uri="{BB962C8B-B14F-4D97-AF65-F5344CB8AC3E}">
        <p14:creationId xmlns:p14="http://schemas.microsoft.com/office/powerpoint/2010/main" val="356832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A Call to 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International Telecommunication Union (ITU) Plenipotentiary </a:t>
            </a:r>
            <a:r>
              <a:rPr lang="en-US" sz="1800" dirty="0">
                <a:hlinkClick r:id="rId3"/>
              </a:rPr>
              <a:t>Resolution 133 (Revision Bucharest 2022)</a:t>
            </a:r>
            <a:r>
              <a:rPr lang="en-US" sz="1800" dirty="0"/>
              <a:t> focuses on the Role of administrations of Member States in the management of internationalized (multilingual) domain names: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en-US" dirty="0"/>
              <a:t>Invites Member States and Sector Members</a:t>
            </a:r>
          </a:p>
          <a:p>
            <a:pPr marL="1188720" lvl="2" indent="-182880"/>
            <a:r>
              <a:rPr lang="en-US" sz="1800" dirty="0"/>
              <a:t>To consider how to further promote the adoption of Universal Acceptance in respect of IDNs and to collaborate and coordinate with relevant organizations and stakeholders in enabling the use of IDNs in the Internet</a:t>
            </a:r>
            <a:endParaRPr sz="1800" dirty="0"/>
          </a:p>
        </p:txBody>
      </p:sp>
    </p:spTree>
    <p:extLst>
      <p:ext uri="{BB962C8B-B14F-4D97-AF65-F5344CB8AC3E}">
        <p14:creationId xmlns:p14="http://schemas.microsoft.com/office/powerpoint/2010/main" val="248702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Working Towards UA-Readiness</a:t>
            </a:r>
            <a:endParaRPr sz="2800" dirty="0"/>
          </a:p>
        </p:txBody>
      </p:sp>
      <p:sp>
        <p:nvSpPr>
          <p:cNvPr id="353" name="Google Shape;353;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The ICANN community organized to promote UA-readiness globally</a:t>
            </a:r>
            <a:r>
              <a:rPr lang="en-US" sz="1800"/>
              <a:t>, including the </a:t>
            </a:r>
            <a:r>
              <a:rPr lang="en-US" sz="1800" dirty="0"/>
              <a:t>Universal Acceptance Steering Group (</a:t>
            </a:r>
            <a:r>
              <a:rPr lang="en-US" sz="1800"/>
              <a:t>UASG)</a:t>
            </a:r>
            <a:endParaRPr lang="en-US"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ICANN and its community work to achieve UA-readiness by:</a:t>
            </a:r>
            <a:endParaRPr dirty="0"/>
          </a:p>
          <a:p>
            <a:pPr marL="548640" lvl="1" indent="-182880" algn="l" rtl="0">
              <a:spcBef>
                <a:spcPts val="360"/>
              </a:spcBef>
              <a:spcAft>
                <a:spcPts val="0"/>
              </a:spcAft>
              <a:buSzPts val="1530"/>
              <a:buChar char="*"/>
            </a:pPr>
            <a:r>
              <a:rPr lang="en-US" sz="1800" dirty="0"/>
              <a:t>Organizing outreach to raise awareness on </a:t>
            </a:r>
            <a:r>
              <a:rPr lang="en-US" sz="1800"/>
              <a:t>UA issues</a:t>
            </a:r>
            <a:endParaRPr dirty="0"/>
          </a:p>
          <a:p>
            <a:pPr marL="548640" lvl="1" indent="-182880" algn="l" rtl="0">
              <a:spcBef>
                <a:spcPts val="360"/>
              </a:spcBef>
              <a:spcAft>
                <a:spcPts val="0"/>
              </a:spcAft>
              <a:buSzPts val="1530"/>
              <a:buChar char="*"/>
            </a:pPr>
            <a:r>
              <a:rPr lang="en-US" sz="1800" dirty="0"/>
              <a:t>Conducting detailed studies to identify </a:t>
            </a:r>
            <a:r>
              <a:rPr lang="en-US" sz="1800"/>
              <a:t>technical gaps</a:t>
            </a:r>
            <a:endParaRPr dirty="0"/>
          </a:p>
          <a:p>
            <a:pPr marL="548640" lvl="1" indent="-182880" algn="l" rtl="0">
              <a:spcBef>
                <a:spcPts val="360"/>
              </a:spcBef>
              <a:spcAft>
                <a:spcPts val="0"/>
              </a:spcAft>
              <a:buSzPts val="1530"/>
              <a:buChar char="*"/>
            </a:pPr>
            <a:r>
              <a:rPr lang="en-US" sz="1800" dirty="0"/>
              <a:t>Determining solutions to address the </a:t>
            </a:r>
            <a:r>
              <a:rPr lang="en-US" sz="1800"/>
              <a:t>technical gaps</a:t>
            </a:r>
            <a:endParaRPr dirty="0"/>
          </a:p>
          <a:p>
            <a:pPr marL="548640" lvl="1" indent="-182880" algn="l" rtl="0">
              <a:spcBef>
                <a:spcPts val="360"/>
              </a:spcBef>
              <a:spcAft>
                <a:spcPts val="0"/>
              </a:spcAft>
              <a:buSzPts val="1530"/>
              <a:buChar char="*"/>
            </a:pPr>
            <a:r>
              <a:rPr lang="en-US" sz="1800" dirty="0"/>
              <a:t>Submitting bug reports in the relevant tools, systems, </a:t>
            </a:r>
            <a:r>
              <a:rPr lang="en-US" sz="1800"/>
              <a:t>and applications</a:t>
            </a:r>
            <a:endParaRPr dirty="0"/>
          </a:p>
          <a:p>
            <a:pPr marL="548640" lvl="1" indent="-182880" algn="l" rtl="0">
              <a:spcBef>
                <a:spcPts val="360"/>
              </a:spcBef>
              <a:spcAft>
                <a:spcPts val="0"/>
              </a:spcAft>
              <a:buSzPts val="1530"/>
              <a:buChar char="*"/>
            </a:pPr>
            <a:r>
              <a:rPr lang="en-US" sz="1800" dirty="0"/>
              <a:t>Conducting technical training on the solutions for </a:t>
            </a:r>
            <a:r>
              <a:rPr lang="en-US" sz="1800"/>
              <a:t>supporting UA-readiness</a:t>
            </a:r>
            <a:endParaRPr lang="en-US" sz="1800" dirty="0"/>
          </a:p>
          <a:p>
            <a:pPr marL="548640" lvl="1" indent="-182880" algn="l" rtl="0">
              <a:spcBef>
                <a:spcPts val="360"/>
              </a:spcBef>
              <a:spcAft>
                <a:spcPts val="0"/>
              </a:spcAft>
              <a:buSzPts val="1530"/>
              <a:buChar char="*"/>
            </a:pPr>
            <a:r>
              <a:rPr lang="en-US" sz="1800" dirty="0"/>
              <a:t>Developing curricular recommendations for </a:t>
            </a:r>
            <a:r>
              <a:rPr lang="en-US" sz="1800"/>
              <a:t>IT programs</a:t>
            </a:r>
            <a:endParaRPr lang="en-US" sz="1800" dirty="0"/>
          </a:p>
          <a:p>
            <a:pPr marL="548640" lvl="1" indent="-182880" algn="l" rtl="0">
              <a:spcBef>
                <a:spcPts val="360"/>
              </a:spcBef>
              <a:spcAft>
                <a:spcPts val="0"/>
              </a:spcAft>
              <a:buSzPts val="1530"/>
              <a:buChar char="*"/>
            </a:pPr>
            <a:endParaRPr lang="en-US" dirty="0"/>
          </a:p>
          <a:p>
            <a:pPr marL="91440" indent="-182880">
              <a:spcBef>
                <a:spcPts val="360"/>
              </a:spcBef>
              <a:buSzPts val="1530"/>
            </a:pPr>
            <a:r>
              <a:rPr lang="en-US" sz="1800" dirty="0"/>
              <a:t>More info at </a:t>
            </a:r>
            <a:r>
              <a:rPr lang="en-US" sz="1800" dirty="0">
                <a:hlinkClick r:id="rId3"/>
              </a:rPr>
              <a:t>https://icann.org</a:t>
            </a:r>
            <a:r>
              <a:rPr lang="en-US" sz="1800">
                <a:hlinkClick r:id="rId3"/>
              </a:rPr>
              <a:t>/ua</a:t>
            </a:r>
            <a:r>
              <a:rPr lang="en-US" sz="1800"/>
              <a:t>  </a:t>
            </a:r>
            <a:endParaRPr lang="en-US" sz="1800" dirty="0"/>
          </a:p>
          <a:p>
            <a:pPr marL="91440" indent="-182880">
              <a:spcBef>
                <a:spcPts val="360"/>
              </a:spcBef>
              <a:buSzPts val="1530"/>
            </a:pPr>
            <a:endParaRPr lang="en-US" dirty="0"/>
          </a:p>
          <a:p>
            <a:pPr marL="91440" indent="-182880">
              <a:spcBef>
                <a:spcPts val="360"/>
              </a:spcBef>
              <a:buSzPts val="1530"/>
            </a:pPr>
            <a:endParaRPr dirty="0"/>
          </a:p>
          <a:p>
            <a:pPr marL="1097280" lvl="3" indent="-107315" algn="l" rtl="0">
              <a:spcBef>
                <a:spcPts val="280"/>
              </a:spcBef>
              <a:spcAft>
                <a:spcPts val="0"/>
              </a:spcAft>
              <a:buSzPts val="119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Who Can Help Achieve UA?</a:t>
            </a:r>
            <a:endParaRPr sz="2800" dirty="0"/>
          </a:p>
        </p:txBody>
      </p:sp>
      <p:sp>
        <p:nvSpPr>
          <p:cNvPr id="359" name="Google Shape;359;p25"/>
          <p:cNvSpPr txBox="1">
            <a:spLocks noGrp="1"/>
          </p:cNvSpPr>
          <p:nvPr>
            <p:ph type="body" idx="1"/>
          </p:nvPr>
        </p:nvSpPr>
        <p:spPr>
          <a:xfrm>
            <a:off x="320675" y="1069383"/>
            <a:ext cx="8450746" cy="528492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b="1" dirty="0">
                <a:solidFill>
                  <a:schemeClr val="dk1"/>
                </a:solidFill>
              </a:rPr>
              <a:t>Technology Enablers </a:t>
            </a:r>
            <a:r>
              <a:rPr lang="en-US" sz="1800" dirty="0">
                <a:solidFill>
                  <a:schemeClr val="dk1"/>
                </a:solidFill>
              </a:rPr>
              <a:t>- Organizations producing relevant standards and best current practices and providers of software programming languages, tools, </a:t>
            </a:r>
            <a:r>
              <a:rPr lang="en-US" sz="1800">
                <a:solidFill>
                  <a:schemeClr val="dk1"/>
                </a:solidFill>
              </a:rPr>
              <a:t>and frameworks</a:t>
            </a:r>
            <a:endParaRPr sz="1800" dirty="0"/>
          </a:p>
          <a:p>
            <a:pPr marL="274320" lvl="0" indent="-182880" algn="l" rtl="0">
              <a:spcBef>
                <a:spcPts val="360"/>
              </a:spcBef>
              <a:spcAft>
                <a:spcPts val="0"/>
              </a:spcAft>
              <a:buClr>
                <a:schemeClr val="accent3"/>
              </a:buClr>
              <a:buSzPts val="1530"/>
              <a:buFont typeface="Merriweather Sans"/>
              <a:buChar char="*"/>
            </a:pPr>
            <a:r>
              <a:rPr lang="en-US" sz="1800" b="1" dirty="0">
                <a:solidFill>
                  <a:schemeClr val="dk1"/>
                </a:solidFill>
              </a:rPr>
              <a:t>Technology Developers </a:t>
            </a:r>
            <a:r>
              <a:rPr lang="en-US" sz="1800" dirty="0">
                <a:solidFill>
                  <a:schemeClr val="dk1"/>
                </a:solidFill>
              </a:rPr>
              <a:t>- Organizations and individuals developing and deploying online applications and services using the programming languages, tools, </a:t>
            </a:r>
            <a:r>
              <a:rPr lang="en-US" sz="1800">
                <a:solidFill>
                  <a:schemeClr val="dk1"/>
                </a:solidFill>
              </a:rPr>
              <a:t>and frameworks</a:t>
            </a:r>
            <a:endParaRPr sz="1800" dirty="0"/>
          </a:p>
          <a:p>
            <a:pPr marL="274320" lvl="0" indent="-182880" algn="l" rtl="0">
              <a:spcBef>
                <a:spcPts val="360"/>
              </a:spcBef>
              <a:spcAft>
                <a:spcPts val="0"/>
              </a:spcAft>
              <a:buClr>
                <a:schemeClr val="accent3"/>
              </a:buClr>
              <a:buSzPts val="1530"/>
              <a:buFont typeface="Merriweather Sans"/>
              <a:buChar char="*"/>
            </a:pPr>
            <a:r>
              <a:rPr lang="en-US" sz="1800" b="1" dirty="0">
                <a:solidFill>
                  <a:schemeClr val="dk1"/>
                </a:solidFill>
              </a:rPr>
              <a:t>Email Software and Service Providers</a:t>
            </a:r>
            <a:endParaRPr sz="1800" dirty="0"/>
          </a:p>
          <a:p>
            <a:pPr marL="548640" lvl="1" indent="-182880" algn="l" rtl="0">
              <a:spcBef>
                <a:spcPts val="360"/>
              </a:spcBef>
              <a:spcAft>
                <a:spcPts val="0"/>
              </a:spcAft>
              <a:buSzPts val="1530"/>
              <a:buChar char="*"/>
            </a:pPr>
            <a:r>
              <a:rPr lang="en-US" b="1" dirty="0">
                <a:solidFill>
                  <a:schemeClr val="dk1"/>
                </a:solidFill>
              </a:rPr>
              <a:t>Email Software Providers </a:t>
            </a:r>
            <a:r>
              <a:rPr lang="en-US" dirty="0">
                <a:solidFill>
                  <a:schemeClr val="dk1"/>
                </a:solidFill>
              </a:rPr>
              <a:t>- Organizations and individuals providing different applications, tools, and utilities for the </a:t>
            </a:r>
            <a:r>
              <a:rPr lang="en-US">
                <a:solidFill>
                  <a:schemeClr val="dk1"/>
                </a:solidFill>
              </a:rPr>
              <a:t>email ecosystem</a:t>
            </a:r>
            <a:endParaRPr dirty="0"/>
          </a:p>
          <a:p>
            <a:pPr marL="548640" lvl="1" indent="-182880" algn="l" rtl="0">
              <a:spcBef>
                <a:spcPts val="360"/>
              </a:spcBef>
              <a:spcAft>
                <a:spcPts val="0"/>
              </a:spcAft>
              <a:buSzPts val="1530"/>
              <a:buChar char="*"/>
            </a:pPr>
            <a:r>
              <a:rPr lang="en-US" b="1" dirty="0">
                <a:solidFill>
                  <a:schemeClr val="dk1"/>
                </a:solidFill>
              </a:rPr>
              <a:t>Email Service Providers </a:t>
            </a:r>
            <a:r>
              <a:rPr lang="en-US" dirty="0">
                <a:solidFill>
                  <a:schemeClr val="dk1"/>
                </a:solidFill>
              </a:rPr>
              <a:t>- Organizations and individuals providing services for the </a:t>
            </a:r>
            <a:r>
              <a:rPr lang="en-US">
                <a:solidFill>
                  <a:schemeClr val="dk1"/>
                </a:solidFill>
              </a:rPr>
              <a:t>email ecosystem</a:t>
            </a:r>
            <a:endParaRPr dirty="0"/>
          </a:p>
          <a:p>
            <a:pPr marL="548640" lvl="1" indent="-182880" algn="l" rtl="0">
              <a:spcBef>
                <a:spcPts val="360"/>
              </a:spcBef>
              <a:spcAft>
                <a:spcPts val="0"/>
              </a:spcAft>
              <a:buSzPts val="1530"/>
              <a:buChar char="*"/>
            </a:pPr>
            <a:r>
              <a:rPr lang="en-US" b="1" dirty="0">
                <a:solidFill>
                  <a:schemeClr val="dk1"/>
                </a:solidFill>
              </a:rPr>
              <a:t>Email (and System) Administrators </a:t>
            </a:r>
            <a:r>
              <a:rPr lang="en-US" dirty="0">
                <a:solidFill>
                  <a:schemeClr val="dk1"/>
                </a:solidFill>
              </a:rPr>
              <a:t>- Organizations and individuals deploying and administering email-related software </a:t>
            </a:r>
            <a:r>
              <a:rPr lang="en-US">
                <a:solidFill>
                  <a:schemeClr val="dk1"/>
                </a:solidFill>
              </a:rPr>
              <a:t>and services</a:t>
            </a:r>
            <a:endParaRPr dirty="0"/>
          </a:p>
          <a:p>
            <a:pPr marL="274320" lvl="0" indent="-182880" algn="l" rtl="0">
              <a:spcBef>
                <a:spcPts val="360"/>
              </a:spcBef>
              <a:spcAft>
                <a:spcPts val="0"/>
              </a:spcAft>
              <a:buClr>
                <a:schemeClr val="accent3"/>
              </a:buClr>
              <a:buSzPts val="1530"/>
              <a:buFont typeface="Merriweather Sans"/>
              <a:buChar char="*"/>
            </a:pPr>
            <a:r>
              <a:rPr lang="en-US" sz="1800" b="1">
                <a:solidFill>
                  <a:schemeClr val="dk1"/>
                </a:solidFill>
              </a:rPr>
              <a:t>Government Policymakers </a:t>
            </a:r>
            <a:r>
              <a:rPr lang="en-US" sz="1800" dirty="0">
                <a:solidFill>
                  <a:schemeClr val="dk1"/>
                </a:solidFill>
              </a:rPr>
              <a:t>- Government officials generating demand for UA-ready products and services by updating accessibility standards and </a:t>
            </a:r>
            <a:r>
              <a:rPr lang="en-US" sz="1800">
                <a:solidFill>
                  <a:schemeClr val="dk1"/>
                </a:solidFill>
              </a:rPr>
              <a:t>procurement processes</a:t>
            </a:r>
            <a:endParaRPr sz="1800" dirty="0"/>
          </a:p>
          <a:p>
            <a:pPr marL="274320" lvl="0" indent="-182880" algn="l" rtl="0">
              <a:spcBef>
                <a:spcPts val="360"/>
              </a:spcBef>
              <a:spcAft>
                <a:spcPts val="0"/>
              </a:spcAft>
              <a:buClr>
                <a:schemeClr val="accent3"/>
              </a:buClr>
              <a:buSzPts val="1530"/>
              <a:buFont typeface="Merriweather Sans"/>
              <a:buChar char="*"/>
            </a:pPr>
            <a:r>
              <a:rPr lang="en-US" sz="1800" b="1" dirty="0">
                <a:solidFill>
                  <a:schemeClr val="dk1"/>
                </a:solidFill>
              </a:rPr>
              <a:t>Academia</a:t>
            </a:r>
            <a:r>
              <a:rPr lang="en-US" sz="1800" dirty="0">
                <a:solidFill>
                  <a:schemeClr val="dk1"/>
                </a:solidFill>
              </a:rPr>
              <a:t> – University programs offering IT-related </a:t>
            </a:r>
            <a:r>
              <a:rPr lang="en-US" sz="1800">
                <a:solidFill>
                  <a:schemeClr val="dk1"/>
                </a:solidFill>
              </a:rPr>
              <a:t>degree programs</a:t>
            </a: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Business</a:t>
            </a:r>
            <a:endParaRPr sz="2800" dirty="0"/>
          </a:p>
        </p:txBody>
      </p:sp>
      <p:sp>
        <p:nvSpPr>
          <p:cNvPr id="365" name="Google Shape;365;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n-US" sz="1800" dirty="0"/>
              <a:t>Many businesses are leaving money on the table by not updating their systems to be UA-ready, which has the potential to unlock billions in revenue from untapped customers. </a:t>
            </a:r>
          </a:p>
          <a:p>
            <a:pPr marL="91440" lvl="0" indent="0" algn="l" rtl="0">
              <a:spcBef>
                <a:spcPts val="0"/>
              </a:spcBef>
              <a:spcAft>
                <a:spcPts val="0"/>
              </a:spcAft>
              <a:buClr>
                <a:schemeClr val="accent3"/>
              </a:buClr>
              <a:buSzPts val="1700"/>
              <a:buNone/>
            </a:pPr>
            <a:endParaRPr lang="en-US" sz="1800" dirty="0"/>
          </a:p>
          <a:p>
            <a:pPr marL="91440" lvl="0" indent="0" algn="l" rtl="0">
              <a:spcBef>
                <a:spcPts val="0"/>
              </a:spcBef>
              <a:spcAft>
                <a:spcPts val="0"/>
              </a:spcAft>
              <a:buClr>
                <a:schemeClr val="accent3"/>
              </a:buClr>
              <a:buSzPts val="1700"/>
              <a:buNone/>
            </a:pPr>
            <a:r>
              <a:rPr lang="en-US" sz="1800" dirty="0"/>
              <a:t>A UASG study, conducted in 2017, found that the Universal Acceptance of Internet domain names is a $9.8+ billion opportunity, which is a conservative estimate. </a:t>
            </a:r>
          </a:p>
          <a:p>
            <a:pPr marL="91440" lvl="0" indent="0" algn="l" rtl="0">
              <a:spcBef>
                <a:spcPts val="0"/>
              </a:spcBef>
              <a:spcAft>
                <a:spcPts val="0"/>
              </a:spcAft>
              <a:buClr>
                <a:schemeClr val="accent3"/>
              </a:buClr>
              <a:buSzPts val="1700"/>
              <a:buNone/>
            </a:pPr>
            <a:endParaRPr lang="en-US" sz="1800" dirty="0"/>
          </a:p>
          <a:p>
            <a:pPr marL="91440" lvl="0" indent="0" algn="l" rtl="0">
              <a:spcBef>
                <a:spcPts val="0"/>
              </a:spcBef>
              <a:spcAft>
                <a:spcPts val="0"/>
              </a:spcAft>
              <a:buClr>
                <a:schemeClr val="accent3"/>
              </a:buClr>
              <a:buSzPts val="1700"/>
              <a:buNone/>
            </a:pPr>
            <a:r>
              <a:rPr lang="en-US" sz="1800" dirty="0"/>
              <a:t>Businesses that are UA-ready will be best positioned to reach growing global audiences and maximize revenue potential from the current Internet population, as well as the next billion. </a:t>
            </a:r>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Organize internally and assess if your business’ systems are compliant with </a:t>
            </a:r>
            <a:r>
              <a:rPr lang="en-US" sz="1800"/>
              <a:t>UA standards</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Update your own IT systems to </a:t>
            </a:r>
            <a:r>
              <a:rPr lang="en-US" sz="1800"/>
              <a:t>be UA-ready</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Encourage your collaborators to participate and promote local </a:t>
            </a:r>
            <a:r>
              <a:rPr lang="en-US" sz="1800"/>
              <a:t>UA-related discussions</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UA awareness with partner organizations and companies, aiming to update their systems to current </a:t>
            </a:r>
            <a:r>
              <a:rPr lang="en-US" sz="1800"/>
              <a:t>globally-inclusive standards</a:t>
            </a: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We Live in a Multilingual World!</a:t>
            </a:r>
            <a:endParaRPr sz="2800" dirty="0"/>
          </a:p>
        </p:txBody>
      </p:sp>
      <p:graphicFrame>
        <p:nvGraphicFramePr>
          <p:cNvPr id="94" name="Google Shape;94;p3"/>
          <p:cNvGraphicFramePr/>
          <p:nvPr>
            <p:extLst>
              <p:ext uri="{D42A27DB-BD31-4B8C-83A1-F6EECF244321}">
                <p14:modId xmlns:p14="http://schemas.microsoft.com/office/powerpoint/2010/main" val="1854179083"/>
              </p:ext>
            </p:extLst>
          </p:nvPr>
        </p:nvGraphicFramePr>
        <p:xfrm>
          <a:off x="4336126" y="2323256"/>
          <a:ext cx="4051725" cy="3179900"/>
        </p:xfrm>
        <a:graphic>
          <a:graphicData uri="http://schemas.openxmlformats.org/drawingml/2006/table">
            <a:tbl>
              <a:tblPr firstRow="1" bandRow="1">
                <a:noFill/>
                <a:tableStyleId>{123E2C26-B644-420A-8619-DE85BF4257E0}</a:tableStyleId>
              </a:tblPr>
              <a:tblGrid>
                <a:gridCol w="1766700">
                  <a:extLst>
                    <a:ext uri="{9D8B030D-6E8A-4147-A177-3AD203B41FA5}">
                      <a16:colId xmlns:a16="http://schemas.microsoft.com/office/drawing/2014/main" val="20000"/>
                    </a:ext>
                  </a:extLst>
                </a:gridCol>
                <a:gridCol w="2285025">
                  <a:extLst>
                    <a:ext uri="{9D8B030D-6E8A-4147-A177-3AD203B41FA5}">
                      <a16:colId xmlns:a16="http://schemas.microsoft.com/office/drawing/2014/main" val="20001"/>
                    </a:ext>
                  </a:extLst>
                </a:gridCol>
              </a:tblGrid>
              <a:tr h="161575">
                <a:tc>
                  <a:txBody>
                    <a:bodyPr/>
                    <a:lstStyle/>
                    <a:p>
                      <a:pPr marL="0" marR="0" lvl="0" indent="0" algn="l" rtl="0">
                        <a:spcBef>
                          <a:spcPts val="0"/>
                        </a:spcBef>
                        <a:spcAft>
                          <a:spcPts val="0"/>
                        </a:spcAft>
                        <a:buNone/>
                      </a:pPr>
                      <a:r>
                        <a:rPr lang="en-US" sz="1600" b="1" u="none" strike="noStrike" cap="none">
                          <a:latin typeface="Open Sans"/>
                          <a:ea typeface="Open Sans"/>
                          <a:cs typeface="Open Sans"/>
                          <a:sym typeface="Open Sans"/>
                        </a:rPr>
                        <a:t>Language</a:t>
                      </a:r>
                      <a:endParaRPr sz="1200"/>
                    </a:p>
                  </a:txBody>
                  <a:tcPr marL="74150" marR="74150" marT="37075" marB="37075" anchor="ctr"/>
                </a:tc>
                <a:tc>
                  <a:txBody>
                    <a:bodyPr/>
                    <a:lstStyle/>
                    <a:p>
                      <a:pPr marL="0" marR="0" lvl="0" indent="0" algn="l" rtl="0">
                        <a:spcBef>
                          <a:spcPts val="0"/>
                        </a:spcBef>
                        <a:spcAft>
                          <a:spcPts val="0"/>
                        </a:spcAft>
                        <a:buNone/>
                      </a:pPr>
                      <a:r>
                        <a:rPr lang="en-US" sz="1600" b="1" dirty="0">
                          <a:latin typeface="Open Sans"/>
                          <a:ea typeface="Open Sans"/>
                          <a:cs typeface="Open Sans"/>
                          <a:sym typeface="Open Sans"/>
                        </a:rPr>
                        <a:t>Native Speakers</a:t>
                      </a:r>
                      <a:endParaRPr sz="1200" dirty="0"/>
                    </a:p>
                  </a:txBody>
                  <a:tcPr marL="74150" marR="74150" marT="37075" marB="37075" anchor="ctr"/>
                </a:tc>
                <a:extLst>
                  <a:ext uri="{0D108BD9-81ED-4DB2-BD59-A6C34878D82A}">
                    <a16:rowId xmlns:a16="http://schemas.microsoft.com/office/drawing/2014/main" val="10000"/>
                  </a:ext>
                </a:extLst>
              </a:tr>
              <a:tr h="276550">
                <a:tc>
                  <a:txBody>
                    <a:bodyPr/>
                    <a:lstStyle/>
                    <a:p>
                      <a:pPr marL="0" marR="0" lvl="0" indent="0" algn="l" rtl="0">
                        <a:spcBef>
                          <a:spcPts val="0"/>
                        </a:spcBef>
                        <a:spcAft>
                          <a:spcPts val="0"/>
                        </a:spcAft>
                        <a:buNone/>
                      </a:pPr>
                      <a:r>
                        <a:rPr lang="en-US" sz="1600" b="1" dirty="0">
                          <a:latin typeface="Open Sans"/>
                          <a:ea typeface="Open Sans"/>
                          <a:cs typeface="Open Sans"/>
                          <a:sym typeface="Open Sans"/>
                        </a:rPr>
                        <a:t>Mandarin</a:t>
                      </a:r>
                      <a:endParaRPr sz="1200" dirty="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1300 million</a:t>
                      </a:r>
                      <a:endParaRPr sz="1200"/>
                    </a:p>
                  </a:txBody>
                  <a:tcPr marL="74150" marR="74150" marT="37075" marB="37075" anchor="ctr"/>
                </a:tc>
                <a:extLst>
                  <a:ext uri="{0D108BD9-81ED-4DB2-BD59-A6C34878D82A}">
                    <a16:rowId xmlns:a16="http://schemas.microsoft.com/office/drawing/2014/main" val="10001"/>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Spanish</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475 million</a:t>
                      </a:r>
                      <a:endParaRPr sz="1200"/>
                    </a:p>
                  </a:txBody>
                  <a:tcPr marL="74150" marR="74150" marT="37075" marB="37075" anchor="ctr"/>
                </a:tc>
                <a:extLst>
                  <a:ext uri="{0D108BD9-81ED-4DB2-BD59-A6C34878D82A}">
                    <a16:rowId xmlns:a16="http://schemas.microsoft.com/office/drawing/2014/main" val="10002"/>
                  </a:ext>
                </a:extLst>
              </a:tr>
              <a:tr h="161575">
                <a:tc>
                  <a:txBody>
                    <a:bodyPr/>
                    <a:lstStyle/>
                    <a:p>
                      <a:pPr marL="0" marR="0" lvl="0" indent="0" algn="l" rtl="0">
                        <a:spcBef>
                          <a:spcPts val="0"/>
                        </a:spcBef>
                        <a:spcAft>
                          <a:spcPts val="0"/>
                        </a:spcAft>
                        <a:buNone/>
                      </a:pPr>
                      <a:r>
                        <a:rPr lang="en-US" sz="1600" b="1" dirty="0">
                          <a:latin typeface="Open Sans"/>
                          <a:ea typeface="Open Sans"/>
                          <a:cs typeface="Open Sans"/>
                          <a:sym typeface="Open Sans"/>
                        </a:rPr>
                        <a:t>English</a:t>
                      </a:r>
                      <a:endParaRPr sz="1200" dirty="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373 million</a:t>
                      </a:r>
                      <a:endParaRPr sz="1200"/>
                    </a:p>
                  </a:txBody>
                  <a:tcPr marL="74150" marR="74150" marT="37075" marB="37075" anchor="ctr"/>
                </a:tc>
                <a:extLst>
                  <a:ext uri="{0D108BD9-81ED-4DB2-BD59-A6C34878D82A}">
                    <a16:rowId xmlns:a16="http://schemas.microsoft.com/office/drawing/2014/main" val="10003"/>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Arabic</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362 million</a:t>
                      </a:r>
                      <a:endParaRPr sz="1200"/>
                    </a:p>
                  </a:txBody>
                  <a:tcPr marL="74150" marR="74150" marT="37075" marB="37075" anchor="ctr"/>
                </a:tc>
                <a:extLst>
                  <a:ext uri="{0D108BD9-81ED-4DB2-BD59-A6C34878D82A}">
                    <a16:rowId xmlns:a16="http://schemas.microsoft.com/office/drawing/2014/main" val="10004"/>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Hindi</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344 million</a:t>
                      </a:r>
                      <a:endParaRPr sz="1200"/>
                    </a:p>
                  </a:txBody>
                  <a:tcPr marL="74150" marR="74150" marT="37075" marB="37075" anchor="ctr"/>
                </a:tc>
                <a:extLst>
                  <a:ext uri="{0D108BD9-81ED-4DB2-BD59-A6C34878D82A}">
                    <a16:rowId xmlns:a16="http://schemas.microsoft.com/office/drawing/2014/main" val="10005"/>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Bengali</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234 million</a:t>
                      </a:r>
                      <a:endParaRPr sz="1200"/>
                    </a:p>
                  </a:txBody>
                  <a:tcPr marL="74150" marR="74150" marT="37075" marB="37075" anchor="ctr"/>
                </a:tc>
                <a:extLst>
                  <a:ext uri="{0D108BD9-81ED-4DB2-BD59-A6C34878D82A}">
                    <a16:rowId xmlns:a16="http://schemas.microsoft.com/office/drawing/2014/main" val="10006"/>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Portuguese</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232 million</a:t>
                      </a:r>
                      <a:endParaRPr sz="1200"/>
                    </a:p>
                  </a:txBody>
                  <a:tcPr marL="74150" marR="74150" marT="37075" marB="37075" anchor="ctr"/>
                </a:tc>
                <a:extLst>
                  <a:ext uri="{0D108BD9-81ED-4DB2-BD59-A6C34878D82A}">
                    <a16:rowId xmlns:a16="http://schemas.microsoft.com/office/drawing/2014/main" val="10007"/>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Russian</a:t>
                      </a:r>
                      <a:endParaRPr sz="1200"/>
                    </a:p>
                  </a:txBody>
                  <a:tcPr marL="74150" marR="74150" marT="37075" marB="37075" anchor="ctr"/>
                </a:tc>
                <a:tc>
                  <a:txBody>
                    <a:bodyPr/>
                    <a:lstStyle/>
                    <a:p>
                      <a:pPr marL="0" marR="0" lvl="0" indent="0" algn="l" rtl="0">
                        <a:spcBef>
                          <a:spcPts val="0"/>
                        </a:spcBef>
                        <a:spcAft>
                          <a:spcPts val="0"/>
                        </a:spcAft>
                        <a:buNone/>
                      </a:pPr>
                      <a:r>
                        <a:rPr lang="en-US" sz="1600">
                          <a:latin typeface="Open Sans"/>
                          <a:ea typeface="Open Sans"/>
                          <a:cs typeface="Open Sans"/>
                          <a:sym typeface="Open Sans"/>
                        </a:rPr>
                        <a:t>154 million</a:t>
                      </a:r>
                      <a:endParaRPr sz="1200"/>
                    </a:p>
                  </a:txBody>
                  <a:tcPr marL="74150" marR="74150" marT="37075" marB="37075" anchor="ctr"/>
                </a:tc>
                <a:extLst>
                  <a:ext uri="{0D108BD9-81ED-4DB2-BD59-A6C34878D82A}">
                    <a16:rowId xmlns:a16="http://schemas.microsoft.com/office/drawing/2014/main" val="10008"/>
                  </a:ext>
                </a:extLst>
              </a:tr>
              <a:tr h="161575">
                <a:tc>
                  <a:txBody>
                    <a:bodyPr/>
                    <a:lstStyle/>
                    <a:p>
                      <a:pPr marL="0" marR="0" lvl="0" indent="0" algn="l" rtl="0">
                        <a:spcBef>
                          <a:spcPts val="0"/>
                        </a:spcBef>
                        <a:spcAft>
                          <a:spcPts val="0"/>
                        </a:spcAft>
                        <a:buNone/>
                      </a:pPr>
                      <a:r>
                        <a:rPr lang="en-US" sz="1600" b="1">
                          <a:latin typeface="Open Sans"/>
                          <a:ea typeface="Open Sans"/>
                          <a:cs typeface="Open Sans"/>
                          <a:sym typeface="Open Sans"/>
                        </a:rPr>
                        <a:t>Japanese</a:t>
                      </a:r>
                      <a:endParaRPr sz="1200"/>
                    </a:p>
                  </a:txBody>
                  <a:tcPr marL="74150" marR="74150" marT="37075" marB="37075" anchor="ctr"/>
                </a:tc>
                <a:tc>
                  <a:txBody>
                    <a:bodyPr/>
                    <a:lstStyle/>
                    <a:p>
                      <a:pPr marL="0" marR="0" lvl="0" indent="0" algn="l" rtl="0">
                        <a:spcBef>
                          <a:spcPts val="0"/>
                        </a:spcBef>
                        <a:spcAft>
                          <a:spcPts val="0"/>
                        </a:spcAft>
                        <a:buNone/>
                      </a:pPr>
                      <a:r>
                        <a:rPr lang="en-US" sz="1600" dirty="0">
                          <a:latin typeface="Open Sans"/>
                          <a:ea typeface="Open Sans"/>
                          <a:cs typeface="Open Sans"/>
                          <a:sym typeface="Open Sans"/>
                        </a:rPr>
                        <a:t>125 million</a:t>
                      </a:r>
                      <a:endParaRPr sz="1200" dirty="0"/>
                    </a:p>
                  </a:txBody>
                  <a:tcPr marL="74150" marR="74150" marT="37075" marB="37075" anchor="ctr"/>
                </a:tc>
                <a:extLst>
                  <a:ext uri="{0D108BD9-81ED-4DB2-BD59-A6C34878D82A}">
                    <a16:rowId xmlns:a16="http://schemas.microsoft.com/office/drawing/2014/main" val="10009"/>
                  </a:ext>
                </a:extLst>
              </a:tr>
            </a:tbl>
          </a:graphicData>
        </a:graphic>
      </p:graphicFrame>
      <p:sp>
        <p:nvSpPr>
          <p:cNvPr id="95" name="Google Shape;95;p3"/>
          <p:cNvSpPr txBox="1"/>
          <p:nvPr/>
        </p:nvSpPr>
        <p:spPr>
          <a:xfrm>
            <a:off x="4336126" y="5794782"/>
            <a:ext cx="40517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dirty="0">
                <a:solidFill>
                  <a:schemeClr val="dk1"/>
                </a:solidFill>
                <a:latin typeface="Open Sans"/>
                <a:ea typeface="Open Sans"/>
                <a:cs typeface="Open Sans"/>
                <a:sym typeface="Open Sans"/>
              </a:rPr>
              <a:t>Source: </a:t>
            </a:r>
            <a:r>
              <a:rPr lang="en-US" sz="1400" b="0" i="1" u="sng" strike="noStrike" cap="none"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https://www.babbel.com/en/magazine/the-10-most-spoken-languages-in-the-world</a:t>
            </a:r>
            <a:r>
              <a:rPr lang="en-US" sz="1400" b="0" i="1" u="none" strike="noStrike" cap="none" dirty="0">
                <a:solidFill>
                  <a:schemeClr val="dk1"/>
                </a:solidFill>
                <a:latin typeface="Open Sans"/>
                <a:ea typeface="Open Sans"/>
                <a:cs typeface="Open Sans"/>
                <a:sym typeface="Open Sans"/>
              </a:rPr>
              <a:t>   </a:t>
            </a:r>
            <a:endParaRPr dirty="0"/>
          </a:p>
        </p:txBody>
      </p:sp>
      <p:sp>
        <p:nvSpPr>
          <p:cNvPr id="96" name="Google Shape;96;p3"/>
          <p:cNvSpPr txBox="1"/>
          <p:nvPr/>
        </p:nvSpPr>
        <p:spPr>
          <a:xfrm>
            <a:off x="374904" y="5794782"/>
            <a:ext cx="372843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Open Sans"/>
                <a:ea typeface="Open Sans"/>
                <a:cs typeface="Open Sans"/>
                <a:sym typeface="Open Sans"/>
              </a:rPr>
              <a:t>Source: </a:t>
            </a:r>
            <a:r>
              <a:rPr lang="en-US" sz="1400" i="1"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https://w3techs.com/technologies/history_overview/content_language</a:t>
            </a:r>
            <a:r>
              <a:rPr lang="en-US" sz="1400" i="1" dirty="0">
                <a:solidFill>
                  <a:schemeClr val="dk1"/>
                </a:solidFill>
                <a:latin typeface="Open Sans"/>
                <a:ea typeface="Open Sans"/>
                <a:cs typeface="Open Sans"/>
                <a:sym typeface="Open Sans"/>
              </a:rPr>
              <a:t>.  </a:t>
            </a:r>
            <a:endParaRPr dirty="0"/>
          </a:p>
        </p:txBody>
      </p:sp>
      <p:graphicFrame>
        <p:nvGraphicFramePr>
          <p:cNvPr id="97" name="Google Shape;97;p3"/>
          <p:cNvGraphicFramePr/>
          <p:nvPr>
            <p:extLst>
              <p:ext uri="{D42A27DB-BD31-4B8C-83A1-F6EECF244321}">
                <p14:modId xmlns:p14="http://schemas.microsoft.com/office/powerpoint/2010/main" val="2129998153"/>
              </p:ext>
            </p:extLst>
          </p:nvPr>
        </p:nvGraphicFramePr>
        <p:xfrm>
          <a:off x="374903" y="2385629"/>
          <a:ext cx="3572063" cy="3270256"/>
        </p:xfrm>
        <a:graphic>
          <a:graphicData uri="http://schemas.openxmlformats.org/drawingml/2006/chart">
            <c:chart xmlns:c="http://schemas.openxmlformats.org/drawingml/2006/chart" xmlns:r="http://schemas.openxmlformats.org/officeDocument/2006/relationships" r:id="rId5"/>
          </a:graphicData>
        </a:graphic>
      </p:graphicFrame>
      <p:sp>
        <p:nvSpPr>
          <p:cNvPr id="98" name="Google Shape;98;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latin typeface="Open Sans Light"/>
                <a:ea typeface="Open Sans Light"/>
                <a:cs typeface="Open Sans Light"/>
                <a:sym typeface="Open Sans"/>
              </a:rPr>
              <a:t>Globally, language usage is diverse. English comes third in terms of native speakers around the world, after Mandarin and Spanish. English represents 57% of the total written content online and the percentage is decreasing.</a:t>
            </a:r>
            <a:endParaRPr sz="1800" dirty="0">
              <a:latin typeface="Open Sans Light"/>
              <a:ea typeface="Open Sans Light"/>
              <a:cs typeface="Open Sans Light"/>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Government</a:t>
            </a:r>
            <a:endParaRPr sz="2800" dirty="0"/>
          </a:p>
        </p:txBody>
      </p:sp>
      <p:sp>
        <p:nvSpPr>
          <p:cNvPr id="371" name="Google Shape;371;p27"/>
          <p:cNvSpPr txBox="1">
            <a:spLocks noGrp="1"/>
          </p:cNvSpPr>
          <p:nvPr>
            <p:ph type="body" idx="1"/>
          </p:nvPr>
        </p:nvSpPr>
        <p:spPr>
          <a:xfrm>
            <a:off x="320675" y="1318686"/>
            <a:ext cx="8450746" cy="5114198"/>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700"/>
              <a:buNone/>
            </a:pPr>
            <a:r>
              <a:rPr lang="en-US" sz="1800" dirty="0"/>
              <a:t>Based on ITU </a:t>
            </a:r>
            <a:r>
              <a:rPr lang="en-US" sz="1800" dirty="0">
                <a:hlinkClick r:id="rId3"/>
              </a:rPr>
              <a:t>Resolution 133</a:t>
            </a:r>
            <a:r>
              <a:rPr lang="en-US" sz="1800" dirty="0"/>
              <a:t> on IDN management and UNESCO </a:t>
            </a:r>
            <a:r>
              <a:rPr lang="en-US" sz="1800" dirty="0">
                <a:hlinkClick r:id="rId4"/>
              </a:rPr>
              <a:t>recommendations</a:t>
            </a:r>
            <a:r>
              <a:rPr lang="en-US" sz="1800" dirty="0"/>
              <a:t> on multilingualism </a:t>
            </a:r>
            <a:r>
              <a:rPr lang="en-US" sz="1800"/>
              <a:t>and cyberspace</a:t>
            </a:r>
            <a:endParaRPr lang="en-US" sz="1800" dirty="0"/>
          </a:p>
          <a:p>
            <a:pPr marL="274320" indent="-182880">
              <a:spcBef>
                <a:spcPts val="0"/>
              </a:spcBef>
            </a:pPr>
            <a:r>
              <a:rPr lang="en-US" sz="1800" dirty="0"/>
              <a:t>Collaborate for development and deployment </a:t>
            </a:r>
            <a:r>
              <a:rPr lang="en-US" sz="1800"/>
              <a:t>of IDNs</a:t>
            </a:r>
            <a:endParaRPr lang="en-US" sz="1800" dirty="0"/>
          </a:p>
          <a:p>
            <a:pPr marL="274320" indent="-182880">
              <a:spcBef>
                <a:spcPts val="0"/>
              </a:spcBef>
            </a:pPr>
            <a:r>
              <a:rPr lang="en-US" sz="1800"/>
              <a:t>Promote capacity-building</a:t>
            </a:r>
            <a:r>
              <a:rPr lang="en-US" sz="1800" dirty="0"/>
              <a:t>, information-sharing and the exchange of best practices among all stakeholders for </a:t>
            </a:r>
            <a:r>
              <a:rPr lang="en-US" sz="1800"/>
              <a:t>IDN implementation</a:t>
            </a:r>
            <a:endParaRPr lang="en-US" sz="1800" dirty="0"/>
          </a:p>
          <a:p>
            <a:pPr marL="274320" indent="-182880">
              <a:spcBef>
                <a:spcPts val="0"/>
              </a:spcBef>
            </a:pPr>
            <a:r>
              <a:rPr lang="en-US" sz="1800" dirty="0"/>
              <a:t>Consider how to further promote the adoption </a:t>
            </a:r>
            <a:r>
              <a:rPr lang="en-US" sz="1800"/>
              <a:t>of Universal </a:t>
            </a:r>
            <a:r>
              <a:rPr lang="en-US" sz="1800" dirty="0"/>
              <a:t>A</a:t>
            </a:r>
            <a:r>
              <a:rPr lang="en-US" sz="1800"/>
              <a:t>cceptance </a:t>
            </a:r>
            <a:r>
              <a:rPr lang="en-US" sz="1800" dirty="0"/>
              <a:t>in </a:t>
            </a:r>
            <a:r>
              <a:rPr lang="en-US" sz="1800"/>
              <a:t>respect to IDNs </a:t>
            </a:r>
            <a:endParaRPr lang="en-US" sz="1800" dirty="0"/>
          </a:p>
          <a:p>
            <a:pPr marL="274320" indent="-182880">
              <a:spcBef>
                <a:spcPts val="0"/>
              </a:spcBef>
            </a:pPr>
            <a:endParaRPr lang="en-US" sz="1800" dirty="0"/>
          </a:p>
          <a:p>
            <a:pPr marL="91440" lvl="0" indent="0" algn="l" rtl="0">
              <a:spcBef>
                <a:spcPts val="0"/>
              </a:spcBef>
              <a:spcAft>
                <a:spcPts val="0"/>
              </a:spcAft>
              <a:buClr>
                <a:schemeClr val="accent3"/>
              </a:buClr>
              <a:buSzPts val="1700"/>
              <a:buNone/>
            </a:pPr>
            <a:r>
              <a:rPr lang="en-US" sz="1800" dirty="0"/>
              <a:t>Being UA-ready can assist governments and policymakers in reaching </a:t>
            </a:r>
            <a:r>
              <a:rPr lang="en-US" sz="1800"/>
              <a:t>their citizens </a:t>
            </a: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Evaluate the possibility of including </a:t>
            </a:r>
            <a:r>
              <a:rPr lang="en-US" sz="1800" u="sng" dirty="0">
                <a:solidFill>
                  <a:schemeClr val="hlink"/>
                </a:solidFill>
                <a:hlinkClick r:id="rId5"/>
              </a:rPr>
              <a:t>UA requirements</a:t>
            </a:r>
            <a:r>
              <a:rPr lang="en-US" sz="1800" dirty="0"/>
              <a:t> in </a:t>
            </a:r>
            <a:r>
              <a:rPr lang="en-US" sz="1800"/>
              <a:t>government procurements</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Reach out to government departments involved in e-government services for citizens and ask them to incorporate UA practices to provide </a:t>
            </a:r>
            <a:r>
              <a:rPr lang="en-US" sz="1800"/>
              <a:t>digital inclusivity</a:t>
            </a:r>
            <a:endParaRPr sz="1800" dirty="0"/>
          </a:p>
          <a:p>
            <a:pPr marL="274320" lvl="0" indent="-182880" algn="l" rtl="0">
              <a:spcBef>
                <a:spcPts val="400"/>
              </a:spcBef>
              <a:spcAft>
                <a:spcPts val="0"/>
              </a:spcAft>
              <a:buClr>
                <a:schemeClr val="accent3"/>
              </a:buClr>
              <a:buSzPts val="1700"/>
              <a:buFont typeface="Merriweather Sans"/>
              <a:buChar char="*"/>
            </a:pPr>
            <a:r>
              <a:rPr lang="en-US" sz="1800" dirty="0"/>
              <a:t>Coordinate with your national ccTLD managers and ICANN Governmental Advisory Committee (GAC) delegates to participate in and strengthen </a:t>
            </a:r>
            <a:r>
              <a:rPr lang="en-US" sz="1800"/>
              <a:t>UA-related actions</a:t>
            </a: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Civil Society</a:t>
            </a:r>
            <a:endParaRPr sz="2800" dirty="0"/>
          </a:p>
        </p:txBody>
      </p:sp>
      <p:sp>
        <p:nvSpPr>
          <p:cNvPr id="377" name="Google Shape;377;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Encourage your community to attend local and regional UA-related events; help coordinate and </a:t>
            </a:r>
            <a:r>
              <a:rPr lang="en-US" sz="1800"/>
              <a:t>promote them</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Make your own systems UA-ready for broader </a:t>
            </a:r>
            <a:r>
              <a:rPr lang="en-US" sz="1800"/>
              <a:t>digital inclusion</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Promote research on inclusion and access that reinforces the principles </a:t>
            </a:r>
            <a:r>
              <a:rPr lang="en-US" sz="1800"/>
              <a:t>of UA</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UA awareness with partner organizations and companies to update their systems to current </a:t>
            </a:r>
            <a:r>
              <a:rPr lang="en-US" sz="1800"/>
              <a:t>globally-inclusive standards</a:t>
            </a: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Academia</a:t>
            </a:r>
            <a:endParaRPr sz="2800" dirty="0"/>
          </a:p>
        </p:txBody>
      </p:sp>
      <p:sp>
        <p:nvSpPr>
          <p:cNvPr id="383" name="Google Shape;383;p29"/>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Upgrade email systems to </a:t>
            </a:r>
            <a:r>
              <a:rPr lang="en-US" sz="1800"/>
              <a:t>support EAI</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Update IT curricula to include teaching and learning of UA and software internationalization </a:t>
            </a:r>
            <a:r>
              <a:rPr lang="en-US" sz="1800"/>
              <a:t>related concepts</a:t>
            </a:r>
            <a:endParaRPr lang="en-US" sz="1800" dirty="0"/>
          </a:p>
          <a:p>
            <a:pPr marL="731520" lvl="1" indent="-182880">
              <a:spcBef>
                <a:spcPts val="400"/>
              </a:spcBef>
              <a:buSzPts val="1700"/>
            </a:pPr>
            <a:r>
              <a:rPr lang="en-US" dirty="0"/>
              <a:t>See </a:t>
            </a:r>
            <a:r>
              <a:rPr lang="en-US" dirty="0">
                <a:hlinkClick r:id="rId3"/>
              </a:rPr>
              <a:t>draft guidelines and detailed materials</a:t>
            </a:r>
            <a:r>
              <a:rPr lang="en-US" dirty="0"/>
              <a:t> for integrating IDN and UA concepts in </a:t>
            </a:r>
            <a:r>
              <a:rPr lang="en-US"/>
              <a:t>IT curriculum</a:t>
            </a:r>
            <a:endParaRPr lang="en-US" dirty="0"/>
          </a:p>
          <a:p>
            <a:pPr marL="731520" lvl="1" indent="-182880">
              <a:spcBef>
                <a:spcPts val="400"/>
              </a:spcBef>
              <a:buSzPts val="1700"/>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Train faculty and students to adopt UA practices in </a:t>
            </a:r>
            <a:r>
              <a:rPr lang="en-US" sz="1800"/>
              <a:t>software development</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awareness of UA issues and solutions in the local </a:t>
            </a:r>
            <a:r>
              <a:rPr lang="en-US" sz="1800"/>
              <a:t>technical community</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Technical Community</a:t>
            </a:r>
            <a:endParaRPr sz="2800" dirty="0"/>
          </a:p>
        </p:txBody>
      </p:sp>
      <p:sp>
        <p:nvSpPr>
          <p:cNvPr id="389" name="Google Shape;389;p30"/>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Carry out training and educational activities that allow software developers and project managers to address </a:t>
            </a:r>
            <a:r>
              <a:rPr lang="en-US" sz="1800"/>
              <a:t>UA-related issues</a:t>
            </a:r>
            <a:endParaRPr lang="en-US"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Test and address UA-related issues in your own products </a:t>
            </a:r>
            <a:r>
              <a:rPr lang="en-US" sz="1800"/>
              <a:t>and services</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Report bugs related to UA in other products </a:t>
            </a:r>
            <a:r>
              <a:rPr lang="en-US" sz="1800"/>
              <a:t>and services</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DNS Industry</a:t>
            </a:r>
            <a:endParaRPr sz="2800" dirty="0"/>
          </a:p>
        </p:txBody>
      </p:sp>
      <p:sp>
        <p:nvSpPr>
          <p:cNvPr id="395" name="Google Shape;395;p31"/>
          <p:cNvSpPr txBox="1">
            <a:spLocks noGrp="1"/>
          </p:cNvSpPr>
          <p:nvPr>
            <p:ph type="body" idx="1"/>
          </p:nvPr>
        </p:nvSpPr>
        <p:spPr>
          <a:xfrm>
            <a:off x="320675" y="1318686"/>
            <a:ext cx="8450746" cy="5082114"/>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Assess UA-related gaps in customer </a:t>
            </a:r>
            <a:r>
              <a:rPr lang="en-US" sz="1800"/>
              <a:t>facing systems</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a:t>Upgrade customer-facing </a:t>
            </a:r>
            <a:r>
              <a:rPr lang="en-US" sz="1800" dirty="0"/>
              <a:t>systems to </a:t>
            </a:r>
            <a:r>
              <a:rPr lang="en-US" sz="1800"/>
              <a:t>support UA</a:t>
            </a:r>
            <a:endParaRPr lang="en-US" sz="1800" dirty="0"/>
          </a:p>
          <a:p>
            <a:pPr marL="731520" lvl="1" indent="-182880">
              <a:spcBef>
                <a:spcPts val="400"/>
              </a:spcBef>
              <a:buSzPts val="1700"/>
            </a:pPr>
            <a:r>
              <a:rPr lang="en-US" dirty="0"/>
              <a:t>For registries and registrars, </a:t>
            </a:r>
            <a:r>
              <a:rPr lang="en-US" u="sng" dirty="0">
                <a:solidFill>
                  <a:schemeClr val="hlink"/>
                </a:solidFill>
                <a:hlinkClick r:id="rId3"/>
              </a:rPr>
              <a:t>UA Roadmap for Domain Name Registry and Registrar Systems</a:t>
            </a:r>
            <a:r>
              <a:rPr lang="en-US" dirty="0"/>
              <a:t> is available as </a:t>
            </a:r>
            <a:r>
              <a:rPr lang="en-US"/>
              <a:t>a guide</a:t>
            </a:r>
            <a:endParaRPr lang="en-US" dirty="0"/>
          </a:p>
          <a:p>
            <a:pPr marL="731520" lvl="1" indent="-182880">
              <a:spcBef>
                <a:spcPts val="400"/>
              </a:spcBef>
              <a:buSzPts val="1700"/>
            </a:pPr>
            <a:r>
              <a:rPr lang="en-US" dirty="0"/>
              <a:t>Training materials available for hosting providers and Internet </a:t>
            </a:r>
            <a:r>
              <a:rPr lang="en-US"/>
              <a:t>service providers</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awareness of UA with your business stakeholders and encourage them to upgrade their systems </a:t>
            </a:r>
            <a:r>
              <a:rPr lang="en-US" sz="1800"/>
              <a:t>as well</a:t>
            </a:r>
            <a:endParaRPr lang="en-US" sz="1800" dirty="0"/>
          </a:p>
          <a:p>
            <a:pPr marL="274320" lvl="0" indent="-182880" algn="l" rtl="0">
              <a:spcBef>
                <a:spcPts val="400"/>
              </a:spcBef>
              <a:spcAft>
                <a:spcPts val="0"/>
              </a:spcAft>
              <a:buClr>
                <a:schemeClr val="accent3"/>
              </a:buClr>
              <a:buSzPts val="1700"/>
              <a:buFont typeface="Merriweather Sans"/>
              <a:buChar char="*"/>
            </a:pPr>
            <a:endParaRPr lang="en-US" sz="1800" dirty="0"/>
          </a:p>
          <a:p>
            <a:pPr marL="274320" lvl="0" indent="-182880" algn="l" rtl="0">
              <a:spcBef>
                <a:spcPts val="400"/>
              </a:spcBef>
              <a:spcAft>
                <a:spcPts val="0"/>
              </a:spcAft>
              <a:buClr>
                <a:schemeClr val="accent3"/>
              </a:buClr>
              <a:buSzPts val="1700"/>
              <a:buFont typeface="Merriweather Sans"/>
              <a:buChar char="*"/>
            </a:pPr>
            <a:r>
              <a:rPr lang="en-US" sz="1800" dirty="0"/>
              <a:t>Make sure a registrant has services available for all the steps needed from registering a domain name</a:t>
            </a:r>
            <a:r>
              <a:rPr lang="en-US" sz="1800"/>
              <a:t>, to </a:t>
            </a:r>
            <a:r>
              <a:rPr lang="en-US" sz="1800" dirty="0"/>
              <a:t>hosting websites as well as creating and managing mailboxes using the </a:t>
            </a:r>
            <a:r>
              <a:rPr lang="en-US" sz="1800"/>
              <a:t>domain name </a:t>
            </a:r>
            <a:endParaRPr lang="en-US" sz="1800" dirty="0"/>
          </a:p>
          <a:p>
            <a:pPr marL="731520" lvl="1" indent="-182880">
              <a:spcBef>
                <a:spcPts val="400"/>
              </a:spcBef>
              <a:buSzPts val="1700"/>
            </a:pPr>
            <a:r>
              <a:rPr lang="en-US" dirty="0"/>
              <a:t>If a registrant can register a domain name, but cannot host it, then it will </a:t>
            </a:r>
            <a:r>
              <a:rPr lang="en-US"/>
              <a:t>hinder adoption</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Your Role: Domain Holder/Registrant</a:t>
            </a:r>
            <a:endParaRPr sz="2800" dirty="0"/>
          </a:p>
        </p:txBody>
      </p:sp>
      <p:sp>
        <p:nvSpPr>
          <p:cNvPr id="401" name="Google Shape;401;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Check with your Internet Service Provider (ISP) hosting your website and email to see if their services are UA-ready</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Check with your website and email admin if your website and email is UA ready. If it is not, consider taking the initiative to update it and make it UA-ready</a:t>
            </a: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Create UA awareness with your ISP, web developers and email admin, and ask them to update their systems to be UA-ready. Refer them t</a:t>
            </a:r>
            <a:r>
              <a:rPr lang="en-US" sz="1800" b="0" i="0" dirty="0">
                <a:solidFill>
                  <a:srgbClr val="000000"/>
                </a:solidFill>
              </a:rPr>
              <a:t>o </a:t>
            </a:r>
            <a:r>
              <a:rPr lang="en-US" sz="1800" u="sng" dirty="0">
                <a:solidFill>
                  <a:schemeClr val="hlink"/>
                </a:solidFill>
                <a:hlinkClick r:id="rId3">
                  <a:extLst>
                    <a:ext uri="{A12FA001-AC4F-418D-AE19-62706E023703}">
                      <ahyp:hlinkClr xmlns:ahyp="http://schemas.microsoft.com/office/drawing/2018/hyperlinkcolor" val="tx"/>
                    </a:ext>
                  </a:extLst>
                </a:hlinkClick>
              </a:rPr>
              <a:t>FY23 UA Readiness report</a:t>
            </a:r>
            <a:r>
              <a:rPr lang="en-US" sz="1800" b="0" i="0" dirty="0">
                <a:solidFill>
                  <a:srgbClr val="000000"/>
                </a:solidFill>
              </a:rPr>
              <a:t> for further information</a:t>
            </a:r>
            <a:r>
              <a:rPr lang="en-US" sz="1800" dirty="0"/>
              <a:t>. </a:t>
            </a:r>
            <a:r>
              <a:rPr lang="en-US" sz="1800" b="0" i="0" dirty="0">
                <a:solidFill>
                  <a:srgbClr val="000000"/>
                </a:solidFill>
              </a:rPr>
              <a:t>You </a:t>
            </a:r>
            <a:r>
              <a:rPr lang="en-US" sz="1800" dirty="0"/>
              <a:t>may consider using </a:t>
            </a:r>
            <a:r>
              <a:rPr lang="en-US" sz="1800" b="0" i="0" dirty="0">
                <a:solidFill>
                  <a:srgbClr val="000000"/>
                </a:solidFill>
              </a:rPr>
              <a:t>the template </a:t>
            </a:r>
            <a:r>
              <a:rPr lang="en-US" sz="1800" u="sng" dirty="0">
                <a:solidFill>
                  <a:schemeClr val="hlink"/>
                </a:solidFill>
                <a:hlinkClick r:id="rId4">
                  <a:extLst>
                    <a:ext uri="{A12FA001-AC4F-418D-AE19-62706E023703}">
                      <ahyp:hlinkClr xmlns:ahyp="http://schemas.microsoft.com/office/drawing/2018/hyperlinkcolor" val="tx"/>
                    </a:ext>
                  </a:extLst>
                </a:hlinkClick>
              </a:rPr>
              <a:t>letter</a:t>
            </a:r>
            <a:r>
              <a:rPr lang="en-US" sz="1800" b="0" i="0" dirty="0">
                <a:solidFill>
                  <a:srgbClr val="000000"/>
                </a:solidFill>
              </a:rPr>
              <a:t> or alternatively </a:t>
            </a:r>
            <a:r>
              <a:rPr lang="en-US" sz="1800" u="sng" dirty="0">
                <a:solidFill>
                  <a:schemeClr val="hlink"/>
                </a:solidFill>
                <a:hlinkClick r:id="rId5">
                  <a:extLst>
                    <a:ext uri="{A12FA001-AC4F-418D-AE19-62706E023703}">
                      <ahyp:hlinkClr xmlns:ahyp="http://schemas.microsoft.com/office/drawing/2018/hyperlinkcolor" val="tx"/>
                    </a:ext>
                  </a:extLst>
                </a:hlinkClick>
              </a:rPr>
              <a:t>log the issue</a:t>
            </a:r>
            <a:endParaRPr lang="en-US" sz="1800" dirty="0"/>
          </a:p>
          <a:p>
            <a:pPr marL="91440" lvl="0" indent="0" algn="l" rtl="0">
              <a:spcBef>
                <a:spcPts val="400"/>
              </a:spcBef>
              <a:spcAft>
                <a:spcPts val="0"/>
              </a:spcAft>
              <a:buSzPts val="1700"/>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320041"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Ongoing Work at ICANN</a:t>
            </a:r>
            <a:endParaRPr sz="2800" dirty="0"/>
          </a:p>
        </p:txBody>
      </p:sp>
      <p:grpSp>
        <p:nvGrpSpPr>
          <p:cNvPr id="407" name="Google Shape;407;p33"/>
          <p:cNvGrpSpPr/>
          <p:nvPr/>
        </p:nvGrpSpPr>
        <p:grpSpPr>
          <a:xfrm>
            <a:off x="620237" y="1078140"/>
            <a:ext cx="7903524" cy="4572000"/>
            <a:chOff x="1906" y="0"/>
            <a:chExt cx="7903524" cy="4572000"/>
          </a:xfrm>
        </p:grpSpPr>
        <p:sp>
          <p:nvSpPr>
            <p:cNvPr id="408" name="Google Shape;408;p33"/>
            <p:cNvSpPr/>
            <p:nvPr/>
          </p:nvSpPr>
          <p:spPr>
            <a:xfrm>
              <a:off x="1906"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txBox="1"/>
            <p:nvPr/>
          </p:nvSpPr>
          <p:spPr>
            <a:xfrm>
              <a:off x="1906"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n-US" sz="3600" b="1" dirty="0">
                  <a:solidFill>
                    <a:schemeClr val="accent2"/>
                  </a:solidFill>
                  <a:latin typeface="Open Sans"/>
                  <a:ea typeface="Open Sans"/>
                  <a:cs typeface="Open Sans"/>
                  <a:sym typeface="Open Sans"/>
                </a:rPr>
                <a:t>UA</a:t>
              </a:r>
              <a:endParaRPr dirty="0"/>
            </a:p>
          </p:txBody>
        </p:sp>
        <p:sp>
          <p:nvSpPr>
            <p:cNvPr id="410" name="Google Shape;410;p33"/>
            <p:cNvSpPr/>
            <p:nvPr/>
          </p:nvSpPr>
          <p:spPr>
            <a:xfrm>
              <a:off x="188972"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txBox="1"/>
            <p:nvPr/>
          </p:nvSpPr>
          <p:spPr>
            <a:xfrm>
              <a:off x="229347"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0" i="0" u="none" dirty="0">
                  <a:solidFill>
                    <a:schemeClr val="lt1"/>
                  </a:solidFill>
                  <a:latin typeface="Open Sans"/>
                  <a:ea typeface="Open Sans"/>
                  <a:cs typeface="Open Sans"/>
                  <a:sym typeface="Open Sans"/>
                </a:rPr>
                <a:t>Updating own software and systems to support all valid domain names</a:t>
              </a:r>
              <a:endParaRPr dirty="0"/>
            </a:p>
          </p:txBody>
        </p:sp>
        <p:sp>
          <p:nvSpPr>
            <p:cNvPr id="412" name="Google Shape;412;p33"/>
            <p:cNvSpPr/>
            <p:nvPr/>
          </p:nvSpPr>
          <p:spPr>
            <a:xfrm>
              <a:off x="188972"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txBox="1"/>
            <p:nvPr/>
          </p:nvSpPr>
          <p:spPr>
            <a:xfrm>
              <a:off x="229347"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0" i="0" u="none">
                  <a:solidFill>
                    <a:schemeClr val="lt1"/>
                  </a:solidFill>
                  <a:latin typeface="Open Sans"/>
                  <a:ea typeface="Open Sans"/>
                  <a:cs typeface="Open Sans"/>
                  <a:sym typeface="Open Sans"/>
                </a:rPr>
                <a:t>Supporting community to raise awareness and capacity</a:t>
              </a:r>
              <a:endParaRPr/>
            </a:p>
          </p:txBody>
        </p:sp>
        <p:sp>
          <p:nvSpPr>
            <p:cNvPr id="414" name="Google Shape;414;p33"/>
            <p:cNvSpPr/>
            <p:nvPr/>
          </p:nvSpPr>
          <p:spPr>
            <a:xfrm>
              <a:off x="2012862"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txBox="1"/>
            <p:nvPr/>
          </p:nvSpPr>
          <p:spPr>
            <a:xfrm>
              <a:off x="2012862"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n-US" sz="3600" b="1">
                  <a:solidFill>
                    <a:schemeClr val="accent2"/>
                  </a:solidFill>
                  <a:latin typeface="Open Sans"/>
                  <a:ea typeface="Open Sans"/>
                  <a:cs typeface="Open Sans"/>
                  <a:sym typeface="Open Sans"/>
                </a:rPr>
                <a:t>ccTLDs</a:t>
              </a:r>
              <a:endParaRPr/>
            </a:p>
          </p:txBody>
        </p:sp>
        <p:sp>
          <p:nvSpPr>
            <p:cNvPr id="416" name="Google Shape;416;p33"/>
            <p:cNvSpPr/>
            <p:nvPr/>
          </p:nvSpPr>
          <p:spPr>
            <a:xfrm>
              <a:off x="2199928"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txBox="1"/>
            <p:nvPr/>
          </p:nvSpPr>
          <p:spPr>
            <a:xfrm>
              <a:off x="2240303"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0" i="0" u="none">
                  <a:solidFill>
                    <a:schemeClr val="lt1"/>
                  </a:solidFill>
                  <a:latin typeface="Open Sans"/>
                  <a:ea typeface="Open Sans"/>
                  <a:cs typeface="Open Sans"/>
                  <a:sym typeface="Open Sans"/>
                </a:rPr>
                <a:t>IDN ccTLD Fast Track available</a:t>
              </a:r>
              <a:endParaRPr sz="1400" b="0">
                <a:solidFill>
                  <a:schemeClr val="lt1"/>
                </a:solidFill>
                <a:latin typeface="Open Sans"/>
                <a:ea typeface="Open Sans"/>
                <a:cs typeface="Open Sans"/>
                <a:sym typeface="Open Sans"/>
              </a:endParaRPr>
            </a:p>
          </p:txBody>
        </p:sp>
        <p:sp>
          <p:nvSpPr>
            <p:cNvPr id="418" name="Google Shape;418;p33"/>
            <p:cNvSpPr/>
            <p:nvPr/>
          </p:nvSpPr>
          <p:spPr>
            <a:xfrm>
              <a:off x="2199928"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2240303"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0" i="0" u="none">
                  <a:solidFill>
                    <a:schemeClr val="lt1"/>
                  </a:solidFill>
                  <a:latin typeface="Open Sans"/>
                  <a:ea typeface="Open Sans"/>
                  <a:cs typeface="Open Sans"/>
                  <a:sym typeface="Open Sans"/>
                </a:rPr>
                <a:t>Expanded policy and process under development</a:t>
              </a:r>
              <a:endParaRPr sz="1400" b="0">
                <a:solidFill>
                  <a:schemeClr val="lt1"/>
                </a:solidFill>
                <a:latin typeface="Open Sans"/>
                <a:ea typeface="Open Sans"/>
                <a:cs typeface="Open Sans"/>
                <a:sym typeface="Open Sans"/>
              </a:endParaRPr>
            </a:p>
          </p:txBody>
        </p:sp>
        <p:sp>
          <p:nvSpPr>
            <p:cNvPr id="420" name="Google Shape;420;p33"/>
            <p:cNvSpPr/>
            <p:nvPr/>
          </p:nvSpPr>
          <p:spPr>
            <a:xfrm>
              <a:off x="4023818"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txBox="1"/>
            <p:nvPr/>
          </p:nvSpPr>
          <p:spPr>
            <a:xfrm>
              <a:off x="4023818"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n-US" sz="3600" b="1">
                  <a:solidFill>
                    <a:schemeClr val="accent2"/>
                  </a:solidFill>
                  <a:latin typeface="Open Sans"/>
                  <a:ea typeface="Open Sans"/>
                  <a:cs typeface="Open Sans"/>
                  <a:sym typeface="Open Sans"/>
                </a:rPr>
                <a:t>gTLDs</a:t>
              </a:r>
              <a:endParaRPr/>
            </a:p>
          </p:txBody>
        </p:sp>
        <p:sp>
          <p:nvSpPr>
            <p:cNvPr id="422" name="Google Shape;422;p33"/>
            <p:cNvSpPr/>
            <p:nvPr/>
          </p:nvSpPr>
          <p:spPr>
            <a:xfrm>
              <a:off x="4210884"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txBox="1"/>
            <p:nvPr/>
          </p:nvSpPr>
          <p:spPr>
            <a:xfrm>
              <a:off x="4251259"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a:solidFill>
                    <a:schemeClr val="lt1"/>
                  </a:solidFill>
                  <a:latin typeface="Open Sans"/>
                  <a:ea typeface="Open Sans"/>
                  <a:cs typeface="Open Sans"/>
                  <a:sym typeface="Open Sans"/>
                </a:rPr>
                <a:t>Delegated first IDN gTLDs through the application round in 2012</a:t>
              </a:r>
              <a:endParaRPr/>
            </a:p>
          </p:txBody>
        </p:sp>
        <p:sp>
          <p:nvSpPr>
            <p:cNvPr id="424" name="Google Shape;424;p33"/>
            <p:cNvSpPr/>
            <p:nvPr/>
          </p:nvSpPr>
          <p:spPr>
            <a:xfrm>
              <a:off x="4210884"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4251259"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0" i="0" u="none">
                  <a:solidFill>
                    <a:schemeClr val="lt1"/>
                  </a:solidFill>
                  <a:latin typeface="Open Sans"/>
                  <a:ea typeface="Open Sans"/>
                  <a:cs typeface="Open Sans"/>
                  <a:sym typeface="Open Sans"/>
                </a:rPr>
                <a:t>Next gTLD application round under development</a:t>
              </a:r>
              <a:endParaRPr sz="1400">
                <a:solidFill>
                  <a:schemeClr val="lt1"/>
                </a:solidFill>
                <a:latin typeface="Open Sans"/>
                <a:ea typeface="Open Sans"/>
                <a:cs typeface="Open Sans"/>
                <a:sym typeface="Open Sans"/>
              </a:endParaRPr>
            </a:p>
          </p:txBody>
        </p:sp>
        <p:sp>
          <p:nvSpPr>
            <p:cNvPr id="426" name="Google Shape;426;p33"/>
            <p:cNvSpPr/>
            <p:nvPr/>
          </p:nvSpPr>
          <p:spPr>
            <a:xfrm>
              <a:off x="6034774" y="0"/>
              <a:ext cx="1870656" cy="4572000"/>
            </a:xfrm>
            <a:prstGeom prst="roundRect">
              <a:avLst>
                <a:gd name="adj" fmla="val 10000"/>
              </a:avLst>
            </a:prstGeom>
            <a:solidFill>
              <a:srgbClr val="FFD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6034774" y="0"/>
              <a:ext cx="1870656" cy="13716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accent2"/>
                </a:buClr>
                <a:buSzPts val="3600"/>
                <a:buFont typeface="Open Sans"/>
                <a:buNone/>
              </a:pPr>
              <a:r>
                <a:rPr lang="en-US" sz="3600" b="1">
                  <a:solidFill>
                    <a:schemeClr val="accent2"/>
                  </a:solidFill>
                  <a:latin typeface="Open Sans"/>
                  <a:ea typeface="Open Sans"/>
                  <a:cs typeface="Open Sans"/>
                  <a:sym typeface="Open Sans"/>
                </a:rPr>
                <a:t>LGR</a:t>
              </a:r>
              <a:endParaRPr/>
            </a:p>
          </p:txBody>
        </p:sp>
        <p:sp>
          <p:nvSpPr>
            <p:cNvPr id="428" name="Google Shape;428;p33"/>
            <p:cNvSpPr/>
            <p:nvPr/>
          </p:nvSpPr>
          <p:spPr>
            <a:xfrm>
              <a:off x="6221840" y="1372939"/>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6262215" y="1413314"/>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a:solidFill>
                    <a:schemeClr val="lt1"/>
                  </a:solidFill>
                  <a:latin typeface="Open Sans"/>
                  <a:ea typeface="Open Sans"/>
                  <a:cs typeface="Open Sans"/>
                  <a:sym typeface="Open Sans"/>
                </a:rPr>
                <a:t>Developing secure Label Generation Rules (LGR) for multiple scripts</a:t>
              </a:r>
              <a:endParaRPr/>
            </a:p>
          </p:txBody>
        </p:sp>
        <p:sp>
          <p:nvSpPr>
            <p:cNvPr id="430" name="Google Shape;430;p33"/>
            <p:cNvSpPr/>
            <p:nvPr/>
          </p:nvSpPr>
          <p:spPr>
            <a:xfrm>
              <a:off x="6221840" y="2963540"/>
              <a:ext cx="1496525" cy="13785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6262215" y="3003915"/>
              <a:ext cx="1415775" cy="1297770"/>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a:solidFill>
                    <a:schemeClr val="lt1"/>
                  </a:solidFill>
                  <a:latin typeface="Open Sans"/>
                  <a:ea typeface="Open Sans"/>
                  <a:cs typeface="Open Sans"/>
                  <a:sym typeface="Open Sans"/>
                </a:rPr>
                <a:t>Developing tools to use these LGRs</a:t>
              </a:r>
              <a:endParaRPr/>
            </a:p>
          </p:txBody>
        </p:sp>
      </p:grpSp>
      <p:sp>
        <p:nvSpPr>
          <p:cNvPr id="432" name="Google Shape;432;p33"/>
          <p:cNvSpPr txBox="1"/>
          <p:nvPr/>
        </p:nvSpPr>
        <p:spPr>
          <a:xfrm>
            <a:off x="618331" y="5917476"/>
            <a:ext cx="7672251" cy="464179"/>
          </a:xfrm>
          <a:prstGeom prst="rect">
            <a:avLst/>
          </a:prstGeom>
          <a:noFill/>
          <a:ln>
            <a:noFill/>
          </a:ln>
        </p:spPr>
        <p:txBody>
          <a:bodyPr spcFirstLastPara="1" wrap="square" lIns="0" tIns="0" rIns="0" bIns="0" anchor="t" anchorCtr="0">
            <a:normAutofit fontScale="92500"/>
          </a:bodyPr>
          <a:lstStyle/>
          <a:p>
            <a:pPr marL="0" marR="0" lvl="0" indent="0" algn="l" rtl="0">
              <a:spcBef>
                <a:spcPts val="0"/>
              </a:spcBef>
              <a:spcAft>
                <a:spcPts val="0"/>
              </a:spcAft>
              <a:buClr>
                <a:srgbClr val="000000"/>
              </a:buClr>
              <a:buSzPct val="75000"/>
              <a:buFont typeface="Noto Sans Symbols"/>
              <a:buNone/>
            </a:pPr>
            <a:r>
              <a:rPr lang="en-US" sz="1800" dirty="0">
                <a:solidFill>
                  <a:srgbClr val="000000"/>
                </a:solidFill>
                <a:latin typeface="Open Sans"/>
                <a:ea typeface="Open Sans"/>
                <a:cs typeface="Open Sans"/>
                <a:sym typeface="Open Sans"/>
              </a:rPr>
              <a:t>For further information visit </a:t>
            </a:r>
            <a:r>
              <a:rPr lang="en-US" sz="1800" u="sng"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https://icann.org/idn</a:t>
            </a:r>
            <a:r>
              <a:rPr lang="en-US" sz="1800" dirty="0">
                <a:solidFill>
                  <a:srgbClr val="000000"/>
                </a:solidFill>
                <a:latin typeface="Open Sans"/>
                <a:ea typeface="Open Sans"/>
                <a:cs typeface="Open Sans"/>
                <a:sym typeface="Open Sans"/>
              </a:rPr>
              <a:t> and </a:t>
            </a:r>
            <a:r>
              <a:rPr lang="en-US" sz="1800" u="sng"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https://icann.org/ua</a:t>
            </a:r>
            <a:r>
              <a:rPr lang="en-US" sz="1800" dirty="0">
                <a:solidFill>
                  <a:srgbClr val="000000"/>
                </a:solidFill>
                <a:latin typeface="Open Sans"/>
                <a:ea typeface="Open Sans"/>
                <a:cs typeface="Open Sans"/>
                <a:sym typeface="Open Sans"/>
              </a:rPr>
              <a:t>.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New gTLD Program: Next Round</a:t>
            </a:r>
            <a:endParaRPr sz="2800" dirty="0"/>
          </a:p>
        </p:txBody>
      </p:sp>
      <p:sp>
        <p:nvSpPr>
          <p:cNvPr id="401" name="Google Shape;401;p32"/>
          <p:cNvSpPr txBox="1">
            <a:spLocks noGrp="1"/>
          </p:cNvSpPr>
          <p:nvPr>
            <p:ph type="body" idx="1"/>
          </p:nvPr>
        </p:nvSpPr>
        <p:spPr>
          <a:xfrm>
            <a:off x="320675" y="1083366"/>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700"/>
              <a:buFont typeface="Merriweather Sans"/>
              <a:buChar char="*"/>
            </a:pPr>
            <a:r>
              <a:rPr lang="en-US" sz="1800" dirty="0"/>
              <a:t>New opportunities to obtain a new generic top-level domain (gTLD), including Internationalized Domain Names (IDNs), are on </a:t>
            </a:r>
            <a:r>
              <a:rPr lang="en-US" sz="1800"/>
              <a:t>the horizon</a:t>
            </a:r>
            <a:endParaRPr lang="en-US" sz="1800" dirty="0"/>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The application window for the next round is expected to open in </a:t>
            </a:r>
            <a:r>
              <a:rPr lang="en-US" sz="1800"/>
              <a:t>Q2 2026</a:t>
            </a:r>
            <a:endParaRPr lang="en-US" sz="1800" dirty="0"/>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The next expansion of the Domain Name System (DNS) will enable people and organizations to manage their presence and identity on </a:t>
            </a:r>
            <a:r>
              <a:rPr lang="en-US" sz="1800"/>
              <a:t>the Internet</a:t>
            </a:r>
            <a:endParaRPr lang="en-US" sz="1800" dirty="0"/>
          </a:p>
          <a:p>
            <a:pPr marL="91440" lvl="0" indent="0" algn="l" rtl="0">
              <a:spcBef>
                <a:spcPts val="0"/>
              </a:spcBef>
              <a:spcAft>
                <a:spcPts val="0"/>
              </a:spcAft>
              <a:buClr>
                <a:schemeClr val="accent3"/>
              </a:buClr>
              <a:buSzPts val="1700"/>
              <a:buNone/>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 Domain names in various languages and scripts will help build online </a:t>
            </a:r>
            <a:r>
              <a:rPr lang="en-US" sz="1800"/>
              <a:t>digital inclusivity </a:t>
            </a:r>
            <a:endParaRPr lang="en-US" sz="1800" dirty="0"/>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 An Applicant Support Program (ASP) will benefit applicants in underserved regions and </a:t>
            </a:r>
            <a:r>
              <a:rPr lang="en-US" sz="1800"/>
              <a:t>emerging markets</a:t>
            </a:r>
            <a:endParaRPr lang="en-US" sz="1800" dirty="0"/>
          </a:p>
          <a:p>
            <a:pPr marL="731520" lvl="1" indent="-182880">
              <a:spcBef>
                <a:spcPts val="0"/>
              </a:spcBef>
            </a:pPr>
            <a:r>
              <a:rPr lang="en-US" sz="1600" dirty="0"/>
              <a:t>Includes financial and non-financial support for </a:t>
            </a:r>
            <a:r>
              <a:rPr lang="en-US" sz="1600"/>
              <a:t>qualified applicants</a:t>
            </a:r>
            <a:endParaRPr lang="en-US" sz="1800" dirty="0"/>
          </a:p>
          <a:p>
            <a:pPr marL="274320" lvl="0" indent="-182880" algn="l" rtl="0">
              <a:spcBef>
                <a:spcPts val="0"/>
              </a:spcBef>
              <a:spcAft>
                <a:spcPts val="0"/>
              </a:spcAft>
              <a:buClr>
                <a:schemeClr val="accent3"/>
              </a:buClr>
              <a:buSzPts val="1700"/>
              <a:buFont typeface="Merriweather Sans"/>
              <a:buChar char="*"/>
            </a:pPr>
            <a:endParaRPr lang="en-US" sz="1800" dirty="0"/>
          </a:p>
          <a:p>
            <a:pPr marL="274320" lvl="0" indent="-182880" algn="l" rtl="0">
              <a:spcBef>
                <a:spcPts val="0"/>
              </a:spcBef>
              <a:spcAft>
                <a:spcPts val="0"/>
              </a:spcAft>
              <a:buClr>
                <a:schemeClr val="accent3"/>
              </a:buClr>
              <a:buSzPts val="1700"/>
              <a:buFont typeface="Merriweather Sans"/>
              <a:buChar char="*"/>
            </a:pPr>
            <a:r>
              <a:rPr lang="en-US" sz="1800" dirty="0"/>
              <a:t>Learn more: </a:t>
            </a:r>
            <a:r>
              <a:rPr lang="en-US" sz="1800" dirty="0">
                <a:hlinkClick r:id="rId3"/>
              </a:rPr>
              <a:t>https://newgtlds.icann.org/en/next-round</a:t>
            </a:r>
            <a:r>
              <a:rPr lang="en-US" sz="1800" dirty="0"/>
              <a:t> </a:t>
            </a:r>
          </a:p>
          <a:p>
            <a:pPr marL="274320" lvl="0" indent="-182880" algn="l" rtl="0">
              <a:spcBef>
                <a:spcPts val="0"/>
              </a:spcBef>
              <a:spcAft>
                <a:spcPts val="0"/>
              </a:spcAft>
              <a:buClr>
                <a:schemeClr val="accent3"/>
              </a:buClr>
              <a:buSzPts val="1700"/>
              <a:buFont typeface="Merriweather Sans"/>
              <a:buChar char="*"/>
            </a:pPr>
            <a:endParaRPr lang="en-US" sz="1800" dirty="0"/>
          </a:p>
          <a:p>
            <a:pPr marL="120650" indent="0" rtl="0" fontAlgn="base">
              <a:spcBef>
                <a:spcPts val="0"/>
              </a:spcBef>
              <a:spcAft>
                <a:spcPts val="0"/>
              </a:spcAft>
              <a:buNone/>
            </a:pPr>
            <a:br>
              <a:rPr lang="en-US" sz="1200" b="0" dirty="0">
                <a:effectLst/>
              </a:rPr>
            </a:br>
            <a:br>
              <a:rPr lang="en-US" sz="1400" b="0" dirty="0">
                <a:effectLst/>
              </a:rPr>
            </a:br>
            <a:br>
              <a:rPr lang="en-US" sz="1400" dirty="0"/>
            </a:br>
            <a:br>
              <a:rPr lang="en-US" sz="1600" dirty="0">
                <a:solidFill>
                  <a:schemeClr val="tx1"/>
                </a:solidFill>
              </a:rPr>
            </a:br>
            <a:endParaRPr lang="en-US" sz="1800" dirty="0">
              <a:solidFill>
                <a:schemeClr val="tx1"/>
              </a:solidFill>
            </a:endParaRPr>
          </a:p>
          <a:p>
            <a:pPr marL="274320" lvl="0" indent="-74930" algn="l" rtl="0">
              <a:spcBef>
                <a:spcPts val="400"/>
              </a:spcBef>
              <a:spcAft>
                <a:spcPts val="0"/>
              </a:spcAft>
              <a:buClr>
                <a:schemeClr val="accent3"/>
              </a:buClr>
              <a:buSzPts val="1700"/>
              <a:buFont typeface="Merriweather Sans"/>
              <a:buNone/>
            </a:pPr>
            <a:endParaRPr sz="1800" dirty="0"/>
          </a:p>
          <a:p>
            <a:pPr marL="274320" lvl="0" indent="-74930" algn="l" rtl="0">
              <a:spcBef>
                <a:spcPts val="400"/>
              </a:spcBef>
              <a:spcAft>
                <a:spcPts val="0"/>
              </a:spcAft>
              <a:buClr>
                <a:schemeClr val="accent3"/>
              </a:buClr>
              <a:buSzPts val="1700"/>
              <a:buFont typeface="Merriweather Sans"/>
              <a:buNone/>
            </a:pPr>
            <a:endParaRPr sz="1800" dirty="0"/>
          </a:p>
          <a:p>
            <a:pPr marL="1097280" lvl="3" indent="-107315" algn="l" rtl="0">
              <a:spcBef>
                <a:spcPts val="280"/>
              </a:spcBef>
              <a:spcAft>
                <a:spcPts val="0"/>
              </a:spcAft>
              <a:buSzPts val="1190"/>
              <a:buNone/>
            </a:pPr>
            <a:endParaRPr sz="1200" dirty="0"/>
          </a:p>
        </p:txBody>
      </p:sp>
    </p:spTree>
    <p:extLst>
      <p:ext uri="{BB962C8B-B14F-4D97-AF65-F5344CB8AC3E}">
        <p14:creationId xmlns:p14="http://schemas.microsoft.com/office/powerpoint/2010/main" val="86646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Get Involved with UA!</a:t>
            </a:r>
            <a:endParaRPr sz="2800" dirty="0"/>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n-US" sz="1800">
                <a:solidFill>
                  <a:srgbClr val="3F3F3F"/>
                </a:solidFill>
                <a:latin typeface="Open Sans Light"/>
                <a:ea typeface="Open Sans Light"/>
                <a:cs typeface="Open Sans Light"/>
                <a:sym typeface="Open Sans Light"/>
              </a:rPr>
              <a:t>Universal Acceptance Steering Group info &amp; recent developments: </a:t>
            </a:r>
            <a:r>
              <a:rPr lang="en-US" sz="1800">
                <a:solidFill>
                  <a:schemeClr val="accent6"/>
                </a:solidFill>
                <a:latin typeface="Open Sans"/>
                <a:ea typeface="Open Sans"/>
                <a:cs typeface="Open Sans"/>
                <a:sym typeface="Open Sans"/>
              </a:rPr>
              <a:t>www.uasg.tech </a:t>
            </a:r>
            <a:endParaRP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For more information on UA, email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or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.org</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Access all UASG documents and presentations at: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.tech</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Access details of ongoing work from ICANN community wiki pages: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/TUA</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Subscribe to the UA discussion list at: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/subscribe</a:t>
            </a:r>
            <a:endParaRPr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Register to participate in UA working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groups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here</a:t>
            </a:r>
            <a:endPar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Follow the UASG on social media and use the hashtag </a:t>
            </a:r>
            <a:r>
              <a:rPr lang="en-US" sz="1800">
                <a:latin typeface="Open Sans Light" panose="020B0306030504020204" pitchFamily="34" charset="0"/>
                <a:ea typeface="Open Sans Light" panose="020B0306030504020204" pitchFamily="34" charset="0"/>
                <a:cs typeface="Open Sans Light" panose="020B0306030504020204" pitchFamily="34" charset="0"/>
              </a:rPr>
              <a:t>#Internet4All:</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67254" y="5044967"/>
            <a:ext cx="7262649" cy="1241365"/>
          </a:xfrm>
          <a:prstGeom prst="rect">
            <a:avLst/>
          </a:prstGeom>
          <a:noFill/>
        </p:spPr>
        <p:txBody>
          <a:bodyPr wrap="square" rtlCol="0">
            <a:spAutoFit/>
          </a:bodyPr>
          <a:lstStyle/>
          <a:p>
            <a:pPr lvl="3">
              <a:spcBef>
                <a:spcPts val="400"/>
              </a:spcBef>
              <a:buClr>
                <a:schemeClr val="dk1"/>
              </a:buClr>
              <a:buSzPts val="2000"/>
            </a:pPr>
            <a:r>
              <a:rPr lang="en-US" sz="1800">
                <a:latin typeface="Open Sans Light" panose="020B0306030504020204" pitchFamily="34" charset="0"/>
                <a:ea typeface="Open Sans Light" panose="020B0306030504020204" pitchFamily="34" charset="0"/>
                <a:cs typeface="Open Sans Light" panose="020B0306030504020204" pitchFamily="34" charset="0"/>
              </a:rPr>
              <a:t>X (formerly Twitter):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LinkedIn: 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/company/</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p>
          <a:p>
            <a:pPr marR="0" lvl="0" algn="l" rtl="0">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Facebook: 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Engage with ICANN – Fellowship and NextGen Programs  </a:t>
            </a:r>
            <a:endParaRPr sz="2800" dirty="0"/>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The goal of the ICANN Fellowship Program is to strengthen the diversity of the multistakeholder model by fostering opportunities for individuals from underserved and underrepresented communities to become active participants in the ICANN community</a:t>
            </a:r>
            <a:endParaRPr sz="1800" dirty="0"/>
          </a:p>
          <a:p>
            <a:pPr marL="548640" lvl="1" indent="-182880" algn="l" rtl="0">
              <a:spcBef>
                <a:spcPts val="360"/>
              </a:spcBef>
              <a:spcAft>
                <a:spcPts val="0"/>
              </a:spcAft>
              <a:buSzPts val="1530"/>
              <a:buChar char="*"/>
            </a:pPr>
            <a:r>
              <a:rPr lang="en-US" dirty="0"/>
              <a:t>Apply to the </a:t>
            </a:r>
            <a:r>
              <a:rPr lang="en-US" u="sng" dirty="0">
                <a:solidFill>
                  <a:schemeClr val="hlink"/>
                </a:solidFill>
                <a:hlinkClick r:id="rId3"/>
              </a:rPr>
              <a:t>ICANN </a:t>
            </a:r>
            <a:r>
              <a:rPr lang="en-US" dirty="0">
                <a:solidFill>
                  <a:schemeClr val="hlink"/>
                </a:solidFill>
                <a:hlinkClick r:id="rId3"/>
              </a:rPr>
              <a:t>Fellowship</a:t>
            </a:r>
            <a:r>
              <a:rPr lang="en-US" dirty="0">
                <a:solidFill>
                  <a:schemeClr val="hlink"/>
                </a:solidFill>
              </a:rPr>
              <a:t> </a:t>
            </a:r>
            <a:r>
              <a:rPr lang="en-US" dirty="0"/>
              <a:t>to get involved</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The ICANN organization is looking for the next generation of individuals who are interested in becoming actively engaged in their regional communities and in shaping the future of global Internet policy. Important work is happening every day at ICANN</a:t>
            </a:r>
            <a:endParaRPr sz="1800" dirty="0"/>
          </a:p>
          <a:p>
            <a:pPr marL="548640" lvl="1" indent="-182880" algn="l" rtl="0">
              <a:spcBef>
                <a:spcPts val="360"/>
              </a:spcBef>
              <a:spcAft>
                <a:spcPts val="0"/>
              </a:spcAft>
              <a:buSzPts val="1530"/>
              <a:buChar char="*"/>
            </a:pPr>
            <a:r>
              <a:rPr lang="en-US" dirty="0"/>
              <a:t>Apply to the </a:t>
            </a:r>
            <a:r>
              <a:rPr lang="en-US" u="sng" dirty="0">
                <a:solidFill>
                  <a:schemeClr val="hlink"/>
                </a:solidFill>
                <a:hlinkClick r:id="rId4"/>
              </a:rPr>
              <a:t>ICANN NextGen</a:t>
            </a:r>
            <a:r>
              <a:rPr lang="en-US" dirty="0"/>
              <a:t> Program to get involved</a:t>
            </a:r>
            <a:endParaRPr dirty="0"/>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Multilingualism, A Key To Digital Inclusion</a:t>
            </a:r>
            <a:endParaRPr sz="2800" dirty="0"/>
          </a:p>
        </p:txBody>
      </p:sp>
      <p:sp>
        <p:nvSpPr>
          <p:cNvPr id="88" name="Google Shape;88;p2"/>
          <p:cNvSpPr txBox="1">
            <a:spLocks noGrp="1"/>
          </p:cNvSpPr>
          <p:nvPr>
            <p:ph type="body" idx="1"/>
          </p:nvPr>
        </p:nvSpPr>
        <p:spPr>
          <a:xfrm>
            <a:off x="320674" y="1318686"/>
            <a:ext cx="8687401" cy="4620517"/>
          </a:xfrm>
          <a:prstGeom prst="rect">
            <a:avLst/>
          </a:prstGeom>
          <a:noFill/>
          <a:ln>
            <a:noFill/>
          </a:ln>
        </p:spPr>
        <p:txBody>
          <a:bodyPr spcFirstLastPara="1" wrap="square" lIns="91425" tIns="45700" rIns="91425" bIns="45700" anchor="t" anchorCtr="0">
            <a:noAutofit/>
          </a:bodyPr>
          <a:lstStyle/>
          <a:p>
            <a:r>
              <a:rPr lang="en-US" sz="1800" dirty="0"/>
              <a:t>A linguistically diverse Internet significantly contributes toward a knowledge-based society by bridging the digital divide</a:t>
            </a:r>
            <a:endParaRPr lang="en-US" sz="1800" b="0" i="0" u="none" strike="noStrike" dirty="0">
              <a:solidFill>
                <a:srgbClr val="000000"/>
              </a:solidFill>
              <a:effectLst/>
              <a:latin typeface="Arial" panose="020B0604020202020204" pitchFamily="34" charset="0"/>
            </a:endParaRPr>
          </a:p>
          <a:p>
            <a:pPr marL="0" indent="0">
              <a:spcBef>
                <a:spcPts val="0"/>
              </a:spcBef>
              <a:buNone/>
            </a:pPr>
            <a:endParaRPr lang="en-US" sz="1800" b="0" i="0" u="none" strike="noStrike" dirty="0">
              <a:solidFill>
                <a:srgbClr val="000000"/>
              </a:solidFill>
              <a:effectLst/>
              <a:latin typeface="Arial" panose="020B0604020202020204" pitchFamily="34" charset="0"/>
            </a:endParaRPr>
          </a:p>
          <a:p>
            <a:pPr>
              <a:spcBef>
                <a:spcPts val="0"/>
              </a:spcBef>
            </a:pPr>
            <a:r>
              <a:rPr lang="en-US" sz="1800" dirty="0"/>
              <a:t>Therefore, linguistic diversity online was a key principle in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WSIS Geneva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hlinkClick r:id="rId3"/>
              </a:rPr>
              <a:t>Declaration</a:t>
            </a:r>
            <a:r>
              <a:rPr lang="en-US" sz="180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dirty="0"/>
              <a:t>in 2003, leading to a commitment “towards multilingualization of the Internet” in the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4"/>
              </a:rPr>
              <a:t>WSIS Tunis Agenda</a:t>
            </a:r>
            <a:r>
              <a:rPr lang="en-US" sz="180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dirty="0"/>
              <a:t>in 2005. This included a specific ask for the following:</a:t>
            </a:r>
          </a:p>
          <a:p>
            <a:pPr lvl="1">
              <a:spcBef>
                <a:spcPts val="0"/>
              </a:spcBef>
            </a:pPr>
            <a:r>
              <a:rPr lang="en-US" dirty="0"/>
              <a:t>Advance the introduction of multilingualism in </a:t>
            </a:r>
            <a:r>
              <a:rPr lang="en-US"/>
              <a:t>domain names and email addresses </a:t>
            </a:r>
            <a:r>
              <a:rPr lang="en-US" dirty="0"/>
              <a:t>by </a:t>
            </a:r>
            <a:r>
              <a:rPr lang="en-US"/>
              <a:t>implementing programs </a:t>
            </a:r>
            <a:r>
              <a:rPr lang="en-US" dirty="0"/>
              <a:t>and strengthening cooperation for their </a:t>
            </a:r>
            <a:r>
              <a:rPr lang="en-US"/>
              <a:t>global deployment</a:t>
            </a:r>
            <a:endParaRPr lang="en-US" dirty="0"/>
          </a:p>
          <a:p>
            <a:pPr marL="91440" lvl="0" indent="0" algn="l" rtl="0">
              <a:spcBef>
                <a:spcPts val="0"/>
              </a:spcBef>
              <a:spcAft>
                <a:spcPts val="0"/>
              </a:spcAft>
              <a:buClr>
                <a:schemeClr val="accent3"/>
              </a:buClr>
              <a:buSzPts val="1530"/>
              <a:buNone/>
            </a:pPr>
            <a:endParaRPr lang="en-US" sz="1800" dirty="0"/>
          </a:p>
          <a:p>
            <a:pPr marL="91440" lvl="0" indent="0" algn="l" rtl="0">
              <a:spcBef>
                <a:spcPts val="1200"/>
              </a:spcBef>
              <a:spcAft>
                <a:spcPts val="0"/>
              </a:spcAft>
              <a:buSzPts val="1700"/>
              <a:buNone/>
            </a:pPr>
            <a:endParaRPr dirty="0"/>
          </a:p>
        </p:txBody>
      </p:sp>
    </p:spTree>
    <p:extLst>
      <p:ext uri="{BB962C8B-B14F-4D97-AF65-F5344CB8AC3E}">
        <p14:creationId xmlns:p14="http://schemas.microsoft.com/office/powerpoint/2010/main" val="254849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title"/>
          </p:nvPr>
        </p:nvSpPr>
        <p:spPr>
          <a:xfrm>
            <a:off x="915988" y="1822231"/>
            <a:ext cx="5935662" cy="20392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Open Sans"/>
              <a:buNone/>
            </a:pPr>
            <a:r>
              <a:rPr lang="en-US"/>
              <a:t>Principles of Universal Acceptance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Accept</a:t>
            </a:r>
            <a:endParaRPr/>
          </a:p>
        </p:txBody>
      </p:sp>
      <p:sp>
        <p:nvSpPr>
          <p:cNvPr id="457" name="Google Shape;457;p37"/>
          <p:cNvSpPr/>
          <p:nvPr/>
        </p:nvSpPr>
        <p:spPr>
          <a:xfrm>
            <a:off x="366540" y="2665711"/>
            <a:ext cx="3276288"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accent2"/>
                </a:solidFill>
                <a:latin typeface="Open Sans"/>
                <a:ea typeface="Open Sans"/>
                <a:cs typeface="Open Sans"/>
                <a:sym typeface="Open Sans"/>
              </a:rPr>
              <a:t>The process by which an email address or domain name is received as a string of characters from a user interface, file or API.</a:t>
            </a:r>
            <a:endParaRPr dirty="0"/>
          </a:p>
        </p:txBody>
      </p:sp>
      <p:sp>
        <p:nvSpPr>
          <p:cNvPr id="458" name="Google Shape;458;p37"/>
          <p:cNvSpPr/>
          <p:nvPr/>
        </p:nvSpPr>
        <p:spPr>
          <a:xfrm>
            <a:off x="3642829" y="1564153"/>
            <a:ext cx="5158271" cy="35394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2"/>
                </a:solidFill>
                <a:latin typeface="Open Sans"/>
                <a:ea typeface="Open Sans"/>
                <a:cs typeface="Open Sans"/>
                <a:sym typeface="Open Sans"/>
              </a:rPr>
              <a:t>UASG Recommendations </a:t>
            </a:r>
            <a:endParaRPr dirty="0"/>
          </a:p>
          <a:p>
            <a:pPr marL="525780" marR="0" lvl="1" indent="-342900" algn="l" rtl="0">
              <a:spcBef>
                <a:spcPts val="2000"/>
              </a:spcBef>
              <a:spcAft>
                <a:spcPts val="0"/>
              </a:spcAft>
              <a:buClr>
                <a:schemeClr val="accent3"/>
              </a:buClr>
              <a:buSzPts val="1530"/>
              <a:buFont typeface="Merriweather Sans"/>
              <a:buChar char="*"/>
            </a:pPr>
            <a:r>
              <a:rPr lang="en-US" sz="1800" b="0" i="0" u="none" strike="noStrike" cap="none" dirty="0">
                <a:solidFill>
                  <a:schemeClr val="dk2"/>
                </a:solidFill>
                <a:latin typeface="Open Sans Light"/>
                <a:ea typeface="Open Sans Light"/>
                <a:cs typeface="Open Sans Light"/>
                <a:sym typeface="Open Sans Light"/>
              </a:rPr>
              <a:t>User interface elements must support:</a:t>
            </a:r>
            <a:endParaRPr dirty="0"/>
          </a:p>
          <a:p>
            <a:pPr marL="982980" marR="0" lvl="2" indent="-342900" algn="l" rtl="0">
              <a:spcBef>
                <a:spcPts val="600"/>
              </a:spcBef>
              <a:spcAft>
                <a:spcPts val="0"/>
              </a:spcAft>
              <a:buClr>
                <a:schemeClr val="accent3"/>
              </a:buClr>
              <a:buSzPts val="1360"/>
              <a:buFont typeface="Merriweather Sans"/>
              <a:buChar char="*"/>
            </a:pPr>
            <a:r>
              <a:rPr lang="en-US" sz="1600" b="0" i="0" u="none" strike="noStrike" cap="none">
                <a:solidFill>
                  <a:schemeClr val="dk2"/>
                </a:solidFill>
                <a:latin typeface="Open Sans Light"/>
                <a:ea typeface="Open Sans Light"/>
                <a:cs typeface="Open Sans Light"/>
                <a:sym typeface="Open Sans Light"/>
              </a:rPr>
              <a:t>Unicode</a:t>
            </a:r>
            <a:endParaRPr dirty="0"/>
          </a:p>
          <a:p>
            <a:pPr marL="982980" marR="0" lvl="2" indent="-342900" algn="l" rtl="0">
              <a:spcBef>
                <a:spcPts val="400"/>
              </a:spcBef>
              <a:spcAft>
                <a:spcPts val="0"/>
              </a:spcAft>
              <a:buClr>
                <a:schemeClr val="accent3"/>
              </a:buClr>
              <a:buSzPts val="1360"/>
              <a:buFont typeface="Merriweather Sans"/>
              <a:buChar char="*"/>
            </a:pPr>
            <a:r>
              <a:rPr lang="en-US" sz="1600" b="0" i="0" u="none" strike="noStrike" cap="none" dirty="0">
                <a:solidFill>
                  <a:schemeClr val="dk2"/>
                </a:solidFill>
                <a:latin typeface="Open Sans Light"/>
                <a:ea typeface="Open Sans Light"/>
                <a:cs typeface="Open Sans Light"/>
                <a:sym typeface="Open Sans Light"/>
              </a:rPr>
              <a:t>Strings up to </a:t>
            </a:r>
            <a:r>
              <a:rPr lang="en-US" sz="1600" b="0" i="0" u="none" strike="noStrike" cap="none">
                <a:solidFill>
                  <a:schemeClr val="dk2"/>
                </a:solidFill>
                <a:latin typeface="Open Sans Light"/>
                <a:ea typeface="Open Sans Light"/>
                <a:cs typeface="Open Sans Light"/>
                <a:sym typeface="Open Sans Light"/>
              </a:rPr>
              <a:t>256 characters</a:t>
            </a:r>
            <a:endParaRPr dirty="0"/>
          </a:p>
          <a:p>
            <a:pPr marL="525780" marR="0" lvl="1" indent="-342900" algn="l" rtl="0">
              <a:spcBef>
                <a:spcPts val="1600"/>
              </a:spcBef>
              <a:spcAft>
                <a:spcPts val="0"/>
              </a:spcAft>
              <a:buClr>
                <a:schemeClr val="accent3"/>
              </a:buClr>
              <a:buSzPts val="1530"/>
              <a:buFont typeface="Merriweather Sans"/>
              <a:buChar char="*"/>
            </a:pPr>
            <a:r>
              <a:rPr lang="en-US" sz="1800" b="0" i="0" u="none" strike="noStrike" cap="none" dirty="0">
                <a:solidFill>
                  <a:schemeClr val="dk2"/>
                </a:solidFill>
                <a:latin typeface="Open Sans Light"/>
                <a:ea typeface="Open Sans Light"/>
                <a:cs typeface="Open Sans Light"/>
                <a:sym typeface="Open Sans Light"/>
              </a:rPr>
              <a:t>ASCII Compatible Encoded text (“</a:t>
            </a:r>
            <a:r>
              <a:rPr lang="en-US" sz="1800" b="0" i="0" u="none" strike="noStrike" cap="none" dirty="0" err="1">
                <a:solidFill>
                  <a:schemeClr val="dk2"/>
                </a:solidFill>
                <a:latin typeface="Open Sans Light"/>
                <a:ea typeface="Open Sans Light"/>
                <a:cs typeface="Open Sans Light"/>
                <a:sym typeface="Open Sans Light"/>
              </a:rPr>
              <a:t>Punycoded</a:t>
            </a:r>
            <a:r>
              <a:rPr lang="en-US" sz="1800" b="0" i="0" u="none" strike="noStrike" cap="none" dirty="0">
                <a:solidFill>
                  <a:schemeClr val="dk2"/>
                </a:solidFill>
                <a:latin typeface="Open Sans Light"/>
                <a:ea typeface="Open Sans Light"/>
                <a:cs typeface="Open Sans Light"/>
                <a:sym typeface="Open Sans Light"/>
              </a:rPr>
              <a:t>”) in place </a:t>
            </a:r>
            <a:r>
              <a:rPr lang="en-US" sz="1800" b="0" i="0" u="none" strike="noStrike" cap="none">
                <a:solidFill>
                  <a:schemeClr val="dk2"/>
                </a:solidFill>
                <a:latin typeface="Open Sans Light"/>
                <a:ea typeface="Open Sans Light"/>
                <a:cs typeface="Open Sans Light"/>
                <a:sym typeface="Open Sans Light"/>
              </a:rPr>
              <a:t>of Unicode:</a:t>
            </a:r>
            <a:endParaRPr dirty="0"/>
          </a:p>
          <a:p>
            <a:pPr marL="982980" marR="0" lvl="2" indent="-342900" algn="l" rtl="0">
              <a:spcBef>
                <a:spcPts val="600"/>
              </a:spcBef>
              <a:spcAft>
                <a:spcPts val="0"/>
              </a:spcAft>
              <a:buClr>
                <a:schemeClr val="accent3"/>
              </a:buClr>
              <a:buSzPts val="1360"/>
              <a:buFont typeface="Merriweather Sans"/>
              <a:buChar char="*"/>
            </a:pPr>
            <a:r>
              <a:rPr lang="en-US" sz="1600" b="0" i="0" u="none" strike="noStrike" cap="none" dirty="0">
                <a:solidFill>
                  <a:schemeClr val="dk2"/>
                </a:solidFill>
                <a:latin typeface="Open Sans Light"/>
                <a:ea typeface="Open Sans Light"/>
                <a:cs typeface="Open Sans Light"/>
                <a:sym typeface="Open Sans Light"/>
              </a:rPr>
              <a:t>Unicode shown </a:t>
            </a:r>
            <a:r>
              <a:rPr lang="en-US" sz="1600" b="0" i="0" u="none" strike="noStrike" cap="none">
                <a:solidFill>
                  <a:schemeClr val="dk2"/>
                </a:solidFill>
                <a:latin typeface="Open Sans Light"/>
                <a:ea typeface="Open Sans Light"/>
                <a:cs typeface="Open Sans Light"/>
                <a:sym typeface="Open Sans Light"/>
              </a:rPr>
              <a:t>by default</a:t>
            </a:r>
            <a:endParaRPr dirty="0"/>
          </a:p>
          <a:p>
            <a:pPr marL="982980" marR="0" lvl="2" indent="-342900" algn="l" rtl="0">
              <a:spcBef>
                <a:spcPts val="400"/>
              </a:spcBef>
              <a:spcAft>
                <a:spcPts val="0"/>
              </a:spcAft>
              <a:buClr>
                <a:schemeClr val="accent3"/>
              </a:buClr>
              <a:buSzPts val="1360"/>
              <a:buFont typeface="Merriweather Sans"/>
              <a:buChar char="*"/>
            </a:pPr>
            <a:r>
              <a:rPr lang="en-US" sz="1600" b="0" i="0" u="none" strike="noStrike" cap="none" dirty="0" err="1">
                <a:solidFill>
                  <a:schemeClr val="dk2"/>
                </a:solidFill>
                <a:latin typeface="Open Sans Light"/>
                <a:ea typeface="Open Sans Light"/>
                <a:cs typeface="Open Sans Light"/>
                <a:sym typeface="Open Sans Light"/>
              </a:rPr>
              <a:t>Punycoded</a:t>
            </a:r>
            <a:r>
              <a:rPr lang="en-US" sz="1600" b="0" i="0" u="none" strike="noStrike" cap="none" dirty="0">
                <a:solidFill>
                  <a:schemeClr val="dk2"/>
                </a:solidFill>
                <a:latin typeface="Open Sans Light"/>
                <a:ea typeface="Open Sans Light"/>
                <a:cs typeface="Open Sans Light"/>
                <a:sym typeface="Open Sans Light"/>
              </a:rPr>
              <a:t> text shown </a:t>
            </a:r>
            <a:r>
              <a:rPr lang="en-US" sz="1600" b="0" i="1" u="none" strike="noStrike" cap="none" dirty="0">
                <a:solidFill>
                  <a:schemeClr val="dk2"/>
                </a:solidFill>
                <a:latin typeface="Open Sans Light"/>
                <a:ea typeface="Open Sans Light"/>
                <a:cs typeface="Open Sans Light"/>
                <a:sym typeface="Open Sans Light"/>
              </a:rPr>
              <a:t>only </a:t>
            </a:r>
            <a:r>
              <a:rPr lang="en-US" sz="1600" b="0" i="0" u="none" strike="noStrike" cap="none" dirty="0">
                <a:solidFill>
                  <a:schemeClr val="dk2"/>
                </a:solidFill>
                <a:latin typeface="Open Sans Light"/>
                <a:ea typeface="Open Sans Light"/>
                <a:cs typeface="Open Sans Light"/>
                <a:sym typeface="Open Sans Light"/>
              </a:rPr>
              <a:t>when it </a:t>
            </a:r>
            <a:br>
              <a:rPr lang="en-US" sz="1600" b="0" i="0" u="none" strike="noStrike" cap="none" dirty="0">
                <a:solidFill>
                  <a:schemeClr val="dk2"/>
                </a:solidFill>
                <a:latin typeface="Open Sans Light"/>
                <a:ea typeface="Open Sans Light"/>
                <a:cs typeface="Open Sans Light"/>
                <a:sym typeface="Open Sans Light"/>
              </a:rPr>
            </a:br>
            <a:r>
              <a:rPr lang="en-US" sz="1600" b="0" i="0" u="none" strike="noStrike" cap="none" dirty="0">
                <a:solidFill>
                  <a:schemeClr val="dk2"/>
                </a:solidFill>
                <a:latin typeface="Open Sans Light"/>
                <a:ea typeface="Open Sans Light"/>
                <a:cs typeface="Open Sans Light"/>
                <a:sym typeface="Open Sans Light"/>
              </a:rPr>
              <a:t>provides </a:t>
            </a:r>
            <a:r>
              <a:rPr lang="en-US" sz="1600" b="0" i="0" u="none" strike="noStrike" cap="none">
                <a:solidFill>
                  <a:schemeClr val="dk2"/>
                </a:solidFill>
                <a:latin typeface="Open Sans Light"/>
                <a:ea typeface="Open Sans Light"/>
                <a:cs typeface="Open Sans Light"/>
                <a:sym typeface="Open Sans Light"/>
              </a:rPr>
              <a:t>a benefit</a:t>
            </a:r>
            <a:endParaRPr sz="1800" b="0" i="0" u="none" strike="noStrike" cap="none" dirty="0">
              <a:solidFill>
                <a:schemeClr val="dk2"/>
              </a:solidFill>
              <a:latin typeface="Open Sans Light"/>
              <a:ea typeface="Open Sans Light"/>
              <a:cs typeface="Open Sans Light"/>
              <a:sym typeface="Open Sans Light"/>
            </a:endParaRPr>
          </a:p>
          <a:p>
            <a:pPr marL="525780" marR="0" lvl="1" indent="-256540" algn="l" rtl="0">
              <a:spcBef>
                <a:spcPts val="400"/>
              </a:spcBef>
              <a:spcAft>
                <a:spcPts val="0"/>
              </a:spcAft>
              <a:buClr>
                <a:schemeClr val="accent3"/>
              </a:buClr>
              <a:buSzPts val="1360"/>
              <a:buFont typeface="Merriweather Sans"/>
              <a:buNone/>
            </a:pPr>
            <a:endParaRPr sz="1600" b="0" i="0" u="none" strike="noStrike" cap="none" dirty="0">
              <a:solidFill>
                <a:schemeClr val="dk2"/>
              </a:solidFill>
              <a:latin typeface="Open Sans Light"/>
              <a:ea typeface="Open Sans Light"/>
              <a:cs typeface="Open Sans Light"/>
              <a:sym typeface="Open Sans Light"/>
            </a:endParaRPr>
          </a:p>
        </p:txBody>
      </p:sp>
      <p:pic>
        <p:nvPicPr>
          <p:cNvPr id="459" name="Google Shape;459;p37" descr="ua-capability-icons_wht_Accept.png"/>
          <p:cNvPicPr preferRelativeResize="0"/>
          <p:nvPr/>
        </p:nvPicPr>
        <p:blipFill rotWithShape="1">
          <a:blip r:embed="rId3">
            <a:alphaModFix/>
          </a:blip>
          <a:srcRect/>
          <a:stretch/>
        </p:blipFill>
        <p:spPr>
          <a:xfrm>
            <a:off x="1165017" y="315913"/>
            <a:ext cx="885702" cy="88570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Validate</a:t>
            </a:r>
            <a:endParaRPr/>
          </a:p>
        </p:txBody>
      </p:sp>
      <p:sp>
        <p:nvSpPr>
          <p:cNvPr id="466" name="Google Shape;466;p38"/>
          <p:cNvSpPr/>
          <p:nvPr/>
        </p:nvSpPr>
        <p:spPr>
          <a:xfrm>
            <a:off x="366541" y="2670769"/>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2"/>
                </a:solidFill>
                <a:latin typeface="Open Sans"/>
                <a:ea typeface="Open Sans"/>
                <a:cs typeface="Open Sans"/>
                <a:sym typeface="Open Sans"/>
              </a:rPr>
              <a:t>The process by which an email address or domain name – received or emitted – </a:t>
            </a:r>
            <a:br>
              <a:rPr lang="en-US" sz="2200">
                <a:solidFill>
                  <a:schemeClr val="accent2"/>
                </a:solidFill>
                <a:latin typeface="Open Sans"/>
                <a:ea typeface="Open Sans"/>
                <a:cs typeface="Open Sans"/>
                <a:sym typeface="Open Sans"/>
              </a:rPr>
            </a:br>
            <a:r>
              <a:rPr lang="en-US" sz="2200">
                <a:solidFill>
                  <a:schemeClr val="accent2"/>
                </a:solidFill>
                <a:latin typeface="Open Sans"/>
                <a:ea typeface="Open Sans"/>
                <a:cs typeface="Open Sans"/>
                <a:sym typeface="Open Sans"/>
              </a:rPr>
              <a:t>is checked for syntax correctness. </a:t>
            </a:r>
            <a:endParaRPr/>
          </a:p>
        </p:txBody>
      </p:sp>
      <p:sp>
        <p:nvSpPr>
          <p:cNvPr id="467" name="Google Shape;467;p38"/>
          <p:cNvSpPr/>
          <p:nvPr/>
        </p:nvSpPr>
        <p:spPr>
          <a:xfrm>
            <a:off x="3642829" y="1564152"/>
            <a:ext cx="5158271" cy="4818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UASG Recommendations </a:t>
            </a:r>
            <a:endParaRPr/>
          </a:p>
          <a:p>
            <a:pPr marL="525780" marR="0" lvl="1" indent="-342900" algn="l" rtl="0">
              <a:spcBef>
                <a:spcPts val="200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Easiest way to ensure all valid domain names are accepted</a:t>
            </a:r>
            <a:endParaRPr sz="1600" b="0" i="0" u="none" strike="noStrike" cap="none">
              <a:solidFill>
                <a:srgbClr val="000000"/>
              </a:solidFill>
              <a:latin typeface="Open Sans Light"/>
              <a:ea typeface="Open Sans Light"/>
              <a:cs typeface="Open Sans Light"/>
              <a:sym typeface="Open Sans Light"/>
            </a:endParaRPr>
          </a:p>
          <a:p>
            <a:pPr marL="525780" marR="0" lvl="1" indent="-342900" algn="l" rtl="0">
              <a:spcBef>
                <a:spcPts val="180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Should not occur unless required. If yes:</a:t>
            </a:r>
            <a:endParaRPr/>
          </a:p>
          <a:p>
            <a:pPr marL="822960" marR="0" lvl="2" indent="-274320" algn="l" rtl="0">
              <a:spcBef>
                <a:spcPts val="600"/>
              </a:spcBef>
              <a:spcAft>
                <a:spcPts val="0"/>
              </a:spcAft>
              <a:buClr>
                <a:schemeClr val="accent3"/>
              </a:buClr>
              <a:buSzPts val="1190"/>
              <a:buFont typeface="Merriweather Sans"/>
              <a:buChar char="*"/>
            </a:pPr>
            <a:r>
              <a:rPr lang="en-US" sz="1400" b="0" i="0" u="none" strike="noStrike" cap="none">
                <a:solidFill>
                  <a:srgbClr val="000000"/>
                </a:solidFill>
                <a:latin typeface="Open Sans Light"/>
                <a:ea typeface="Open Sans Light"/>
                <a:cs typeface="Open Sans Light"/>
                <a:sym typeface="Open Sans Light"/>
              </a:rPr>
              <a:t>Verify TLD against authoritative table</a:t>
            </a:r>
            <a:endParaRPr/>
          </a:p>
          <a:p>
            <a:pPr marL="822960" marR="0" lvl="2" indent="-274320" algn="l" rtl="0">
              <a:spcBef>
                <a:spcPts val="400"/>
              </a:spcBef>
              <a:spcAft>
                <a:spcPts val="0"/>
              </a:spcAft>
              <a:buClr>
                <a:schemeClr val="accent3"/>
              </a:buClr>
              <a:buSzPts val="1190"/>
              <a:buFont typeface="Merriweather Sans"/>
              <a:buChar char="*"/>
            </a:pPr>
            <a:r>
              <a:rPr lang="en-US" sz="1400" b="0" i="0" u="none" strike="noStrike" cap="none">
                <a:solidFill>
                  <a:srgbClr val="000000"/>
                </a:solidFill>
                <a:latin typeface="Open Sans Light"/>
                <a:ea typeface="Open Sans Light"/>
                <a:cs typeface="Open Sans Light"/>
                <a:sym typeface="Open Sans Light"/>
              </a:rPr>
              <a:t>Query domain name against DNS</a:t>
            </a:r>
            <a:endParaRPr/>
          </a:p>
          <a:p>
            <a:pPr marL="822960" marR="0" lvl="2" indent="-274320" algn="l" rtl="0">
              <a:spcBef>
                <a:spcPts val="400"/>
              </a:spcBef>
              <a:spcAft>
                <a:spcPts val="0"/>
              </a:spcAft>
              <a:buClr>
                <a:schemeClr val="accent3"/>
              </a:buClr>
              <a:buSzPts val="1190"/>
              <a:buFont typeface="Merriweather Sans"/>
              <a:buChar char="*"/>
            </a:pPr>
            <a:r>
              <a:rPr lang="en-US" sz="1400" b="0" i="0" u="none" strike="noStrike" cap="none">
                <a:solidFill>
                  <a:srgbClr val="000000"/>
                </a:solidFill>
                <a:latin typeface="Open Sans Light"/>
                <a:ea typeface="Open Sans Light"/>
                <a:cs typeface="Open Sans Light"/>
                <a:sym typeface="Open Sans Light"/>
              </a:rPr>
              <a:t>Require repeated entry of email address</a:t>
            </a:r>
            <a:endParaRPr/>
          </a:p>
          <a:p>
            <a:pPr marL="822960" marR="0" lvl="2" indent="-274320" algn="l" rtl="0">
              <a:spcBef>
                <a:spcPts val="400"/>
              </a:spcBef>
              <a:spcAft>
                <a:spcPts val="0"/>
              </a:spcAft>
              <a:buClr>
                <a:schemeClr val="accent3"/>
              </a:buClr>
              <a:buSzPts val="1190"/>
              <a:buFont typeface="Merriweather Sans"/>
              <a:buChar char="*"/>
            </a:pPr>
            <a:r>
              <a:rPr lang="en-US" sz="1400" b="0" i="0" u="none" strike="noStrike" cap="none">
                <a:solidFill>
                  <a:srgbClr val="000000"/>
                </a:solidFill>
                <a:latin typeface="Open Sans Light"/>
                <a:ea typeface="Open Sans Light"/>
                <a:cs typeface="Open Sans Light"/>
                <a:sym typeface="Open Sans Light"/>
              </a:rPr>
              <a:t>Validate characters - no “disallowed” code points</a:t>
            </a:r>
            <a:endParaRPr/>
          </a:p>
          <a:p>
            <a:pPr marL="822960" marR="0" lvl="2" indent="-274320" algn="l" rtl="0">
              <a:spcBef>
                <a:spcPts val="400"/>
              </a:spcBef>
              <a:spcAft>
                <a:spcPts val="0"/>
              </a:spcAft>
              <a:buClr>
                <a:schemeClr val="accent3"/>
              </a:buClr>
              <a:buSzPts val="1190"/>
              <a:buFont typeface="Merriweather Sans"/>
              <a:buChar char="*"/>
            </a:pPr>
            <a:r>
              <a:rPr lang="en-US" sz="1400" b="0" i="0" u="none" strike="noStrike" cap="none">
                <a:solidFill>
                  <a:srgbClr val="000000"/>
                </a:solidFill>
                <a:latin typeface="Open Sans Light"/>
                <a:ea typeface="Open Sans Light"/>
                <a:cs typeface="Open Sans Light"/>
                <a:sym typeface="Open Sans Light"/>
              </a:rPr>
              <a:t>Limit to few, whole-label rules defined in RFCs</a:t>
            </a:r>
            <a:endParaRPr/>
          </a:p>
          <a:p>
            <a:pPr marL="822960" marR="0" lvl="2" indent="-274320" algn="l" rtl="0">
              <a:spcBef>
                <a:spcPts val="400"/>
              </a:spcBef>
              <a:spcAft>
                <a:spcPts val="0"/>
              </a:spcAft>
              <a:buClr>
                <a:schemeClr val="accent3"/>
              </a:buClr>
              <a:buSzPts val="1190"/>
              <a:buFont typeface="Merriweather Sans"/>
              <a:buChar char="*"/>
            </a:pPr>
            <a:r>
              <a:rPr lang="en-US" sz="1400" b="0" i="0" u="none" strike="noStrike" cap="none">
                <a:solidFill>
                  <a:srgbClr val="000000"/>
                </a:solidFill>
                <a:latin typeface="Open Sans Light"/>
                <a:ea typeface="Open Sans Light"/>
                <a:cs typeface="Open Sans Light"/>
                <a:sym typeface="Open Sans Light"/>
              </a:rPr>
              <a:t>If string contains ‘。’ convert to ‘.’</a:t>
            </a:r>
            <a:endParaRPr/>
          </a:p>
        </p:txBody>
      </p:sp>
      <p:pic>
        <p:nvPicPr>
          <p:cNvPr id="468" name="Google Shape;468;p38" descr="ua-capability-icons_wht_Validate.png"/>
          <p:cNvPicPr preferRelativeResize="0"/>
          <p:nvPr/>
        </p:nvPicPr>
        <p:blipFill rotWithShape="1">
          <a:blip r:embed="rId3">
            <a:alphaModFix/>
          </a:blip>
          <a:srcRect/>
          <a:stretch/>
        </p:blipFill>
        <p:spPr>
          <a:xfrm>
            <a:off x="1111006" y="251590"/>
            <a:ext cx="1079710" cy="8914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Store</a:t>
            </a:r>
            <a:endParaRPr/>
          </a:p>
        </p:txBody>
      </p:sp>
      <p:sp>
        <p:nvSpPr>
          <p:cNvPr id="475" name="Google Shape;475;p39"/>
          <p:cNvSpPr/>
          <p:nvPr/>
        </p:nvSpPr>
        <p:spPr>
          <a:xfrm>
            <a:off x="366541" y="2681826"/>
            <a:ext cx="311626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2"/>
                </a:solidFill>
                <a:latin typeface="Open Sans"/>
                <a:ea typeface="Open Sans"/>
                <a:cs typeface="Open Sans"/>
                <a:sym typeface="Open Sans"/>
              </a:rPr>
              <a:t>The long-term and / or transient storage of domain names and email addresses. </a:t>
            </a:r>
            <a:endParaRPr/>
          </a:p>
        </p:txBody>
      </p:sp>
      <p:sp>
        <p:nvSpPr>
          <p:cNvPr id="476" name="Google Shape;476;p39"/>
          <p:cNvSpPr/>
          <p:nvPr/>
        </p:nvSpPr>
        <p:spPr>
          <a:xfrm>
            <a:off x="3642829" y="1564153"/>
            <a:ext cx="5158272" cy="34881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2"/>
                </a:solidFill>
                <a:latin typeface="Open Sans"/>
                <a:ea typeface="Open Sans"/>
                <a:cs typeface="Open Sans"/>
                <a:sym typeface="Open Sans"/>
              </a:rPr>
              <a:t>UASG Recommendations </a:t>
            </a:r>
            <a:endParaRPr/>
          </a:p>
          <a:p>
            <a:pPr marL="525780" marR="0" lvl="1" indent="-342900" algn="l" rtl="0">
              <a:spcBef>
                <a:spcPts val="20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Apps / services should support Unicode</a:t>
            </a:r>
            <a:endParaRPr/>
          </a:p>
          <a:p>
            <a:pPr marL="525780" marR="0" lvl="1" indent="-342900" algn="l" rtl="0">
              <a:spcBef>
                <a:spcPts val="12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Information stored in UTF-8 whenever possible</a:t>
            </a:r>
            <a:endParaRPr/>
          </a:p>
          <a:p>
            <a:pPr marL="525780" marR="0" lvl="1" indent="-342900" algn="l" rtl="0">
              <a:spcBef>
                <a:spcPts val="12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Consider end-to-end scenarios before converting between A-Labels &amp; U-Labels</a:t>
            </a:r>
            <a:endParaRPr sz="1400" b="0" i="0" u="none" strike="noStrike" cap="none">
              <a:solidFill>
                <a:schemeClr val="dk2"/>
              </a:solidFill>
              <a:latin typeface="Open Sans Light"/>
              <a:ea typeface="Open Sans Light"/>
              <a:cs typeface="Open Sans Light"/>
              <a:sym typeface="Open Sans Light"/>
            </a:endParaRPr>
          </a:p>
          <a:p>
            <a:pPr marL="982980" marR="0" lvl="2" indent="-342900" algn="l" rtl="0">
              <a:spcBef>
                <a:spcPts val="1200"/>
              </a:spcBef>
              <a:spcAft>
                <a:spcPts val="0"/>
              </a:spcAft>
              <a:buClr>
                <a:schemeClr val="accent3"/>
              </a:buClr>
              <a:buSzPts val="1190"/>
              <a:buFont typeface="Merriweather Sans"/>
              <a:buChar char="*"/>
            </a:pPr>
            <a:r>
              <a:rPr lang="en-US" sz="1400" b="0" i="0" u="none" strike="noStrike" cap="none">
                <a:solidFill>
                  <a:schemeClr val="dk2"/>
                </a:solidFill>
                <a:latin typeface="Open Sans Light"/>
                <a:ea typeface="Open Sans Light"/>
                <a:cs typeface="Open Sans Light"/>
                <a:sym typeface="Open Sans Light"/>
              </a:rPr>
              <a:t>Consider storing in both formats</a:t>
            </a:r>
            <a:endParaRPr/>
          </a:p>
          <a:p>
            <a:pPr marL="525780" marR="0" lvl="1" indent="-342900" algn="l" rtl="0">
              <a:spcBef>
                <a:spcPts val="12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Clearly mark email addresses and </a:t>
            </a:r>
            <a:br>
              <a:rPr lang="en-US" sz="1800" b="0" i="0" u="none" strike="noStrike" cap="none">
                <a:solidFill>
                  <a:schemeClr val="dk2"/>
                </a:solidFill>
                <a:latin typeface="Open Sans Light"/>
                <a:ea typeface="Open Sans Light"/>
                <a:cs typeface="Open Sans Light"/>
                <a:sym typeface="Open Sans Light"/>
              </a:rPr>
            </a:br>
            <a:r>
              <a:rPr lang="en-US" sz="1800" b="0" i="0" u="none" strike="noStrike" cap="none">
                <a:solidFill>
                  <a:schemeClr val="dk2"/>
                </a:solidFill>
                <a:latin typeface="Open Sans Light"/>
                <a:ea typeface="Open Sans Light"/>
                <a:cs typeface="Open Sans Light"/>
                <a:sym typeface="Open Sans Light"/>
              </a:rPr>
              <a:t>domain names during storage</a:t>
            </a:r>
            <a:endParaRPr sz="1600" b="0" i="0" u="none" strike="noStrike" cap="none">
              <a:solidFill>
                <a:schemeClr val="dk2"/>
              </a:solidFill>
              <a:latin typeface="Open Sans Light"/>
              <a:ea typeface="Open Sans Light"/>
              <a:cs typeface="Open Sans Light"/>
              <a:sym typeface="Open Sans Light"/>
            </a:endParaRPr>
          </a:p>
        </p:txBody>
      </p:sp>
      <p:pic>
        <p:nvPicPr>
          <p:cNvPr id="477" name="Google Shape;477;p39" descr="ua-capability-icons_wht_Store.png"/>
          <p:cNvPicPr preferRelativeResize="0"/>
          <p:nvPr/>
        </p:nvPicPr>
        <p:blipFill rotWithShape="1">
          <a:blip r:embed="rId3">
            <a:alphaModFix/>
          </a:blip>
          <a:srcRect/>
          <a:stretch/>
        </p:blipFill>
        <p:spPr>
          <a:xfrm>
            <a:off x="1194438" y="324303"/>
            <a:ext cx="826885" cy="82688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0"/>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Process</a:t>
            </a:r>
            <a:endParaRPr/>
          </a:p>
        </p:txBody>
      </p:sp>
      <p:sp>
        <p:nvSpPr>
          <p:cNvPr id="484" name="Google Shape;484;p40"/>
          <p:cNvSpPr/>
          <p:nvPr/>
        </p:nvSpPr>
        <p:spPr>
          <a:xfrm>
            <a:off x="366540" y="2675076"/>
            <a:ext cx="3115653"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5D686E"/>
                </a:solidFill>
                <a:latin typeface="Open Sans"/>
                <a:ea typeface="Open Sans"/>
                <a:cs typeface="Open Sans"/>
                <a:sym typeface="Open Sans"/>
              </a:rPr>
              <a:t>Occurs whenever an email address or domain name is used by an application or service to perform an activity, or is transformed into an alternate format.</a:t>
            </a:r>
            <a:endParaRPr/>
          </a:p>
        </p:txBody>
      </p:sp>
      <p:sp>
        <p:nvSpPr>
          <p:cNvPr id="485" name="Google Shape;485;p40"/>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Open Sans"/>
                <a:ea typeface="Open Sans"/>
                <a:cs typeface="Open Sans"/>
                <a:sym typeface="Open Sans"/>
              </a:rPr>
              <a:t>UASG Recommendations </a:t>
            </a:r>
            <a:endParaRPr/>
          </a:p>
          <a:p>
            <a:pPr marL="525780" marR="0" lvl="1" indent="-342900" algn="l" rtl="0">
              <a:spcBef>
                <a:spcPts val="2000"/>
              </a:spcBef>
              <a:spcAft>
                <a:spcPts val="0"/>
              </a:spcAft>
              <a:buClr>
                <a:schemeClr val="accent2"/>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Check code points not defined when application / service was created – shouldn’t “break” user experience</a:t>
            </a:r>
            <a:endParaRPr/>
          </a:p>
          <a:p>
            <a:pPr marL="525780" marR="0" lvl="1" indent="-342900" algn="l" rtl="0">
              <a:spcBef>
                <a:spcPts val="1800"/>
              </a:spcBef>
              <a:spcAft>
                <a:spcPts val="0"/>
              </a:spcAft>
              <a:buClr>
                <a:schemeClr val="accent2"/>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Use supported Unicode-enabled APIs</a:t>
            </a:r>
            <a:endParaRPr/>
          </a:p>
          <a:p>
            <a:pPr marL="525780" marR="0" lvl="1" indent="-342900" algn="l" rtl="0">
              <a:spcBef>
                <a:spcPts val="1800"/>
              </a:spcBef>
              <a:spcAft>
                <a:spcPts val="0"/>
              </a:spcAft>
              <a:buClr>
                <a:schemeClr val="accent2"/>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Use latest IDNA Protocol &amp; Tables documents for Internationalized Domain Names</a:t>
            </a:r>
            <a:endParaRPr/>
          </a:p>
          <a:p>
            <a:pPr marL="525780" marR="0" lvl="1" indent="-342900" algn="l" rtl="0">
              <a:spcBef>
                <a:spcPts val="1800"/>
              </a:spcBef>
              <a:spcAft>
                <a:spcPts val="0"/>
              </a:spcAft>
              <a:buClr>
                <a:schemeClr val="accent2"/>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Process in UTF-8 wherever possible</a:t>
            </a:r>
            <a:endParaRPr sz="1600" b="0" i="0" u="none" strike="noStrike" cap="none">
              <a:solidFill>
                <a:srgbClr val="000000"/>
              </a:solidFill>
              <a:latin typeface="Open Sans Light"/>
              <a:ea typeface="Open Sans Light"/>
              <a:cs typeface="Open Sans Light"/>
              <a:sym typeface="Open Sans Light"/>
            </a:endParaRPr>
          </a:p>
        </p:txBody>
      </p:sp>
      <p:pic>
        <p:nvPicPr>
          <p:cNvPr id="486" name="Google Shape;486;p40"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Process (continued)</a:t>
            </a:r>
            <a:endParaRPr/>
          </a:p>
        </p:txBody>
      </p:sp>
      <p:sp>
        <p:nvSpPr>
          <p:cNvPr id="493" name="Google Shape;493;p41"/>
          <p:cNvSpPr/>
          <p:nvPr/>
        </p:nvSpPr>
        <p:spPr>
          <a:xfrm>
            <a:off x="366540" y="2675076"/>
            <a:ext cx="3116264" cy="2800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2"/>
                </a:solidFill>
                <a:latin typeface="Open Sans"/>
                <a:ea typeface="Open Sans"/>
                <a:cs typeface="Open Sans"/>
                <a:sym typeface="Open Sans"/>
              </a:rPr>
              <a:t>Occurs whenever an email address or domain name is used by an application or service to perform an activity, or is transformed into an alternate format.</a:t>
            </a:r>
            <a:endParaRPr/>
          </a:p>
        </p:txBody>
      </p:sp>
      <p:sp>
        <p:nvSpPr>
          <p:cNvPr id="494" name="Google Shape;494;p41"/>
          <p:cNvSpPr/>
          <p:nvPr/>
        </p:nvSpPr>
        <p:spPr>
          <a:xfrm>
            <a:off x="3642829" y="1564152"/>
            <a:ext cx="5158272" cy="30726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2"/>
                </a:solidFill>
                <a:latin typeface="Open Sans"/>
                <a:ea typeface="Open Sans"/>
                <a:cs typeface="Open Sans"/>
                <a:sym typeface="Open Sans"/>
              </a:rPr>
              <a:t>UASG Recommendations </a:t>
            </a:r>
            <a:endParaRPr/>
          </a:p>
          <a:p>
            <a:pPr marL="525780" marR="0" lvl="1" indent="-342900" algn="l" rtl="0">
              <a:spcBef>
                <a:spcPts val="20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Ensure numbers are handled as expected</a:t>
            </a:r>
            <a:endParaRPr/>
          </a:p>
          <a:p>
            <a:pPr marL="525780" marR="0" lvl="1" indent="-342900" algn="l" rtl="0">
              <a:spcBef>
                <a:spcPts val="18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Treat ASCII numerals &amp; Asian ideographic number representations as numbers</a:t>
            </a:r>
            <a:endParaRPr/>
          </a:p>
          <a:p>
            <a:pPr marL="525780" marR="0" lvl="1" indent="-342900" algn="l" rtl="0">
              <a:spcBef>
                <a:spcPts val="18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Upgrade apps &amp; servers/services together</a:t>
            </a:r>
            <a:endParaRPr/>
          </a:p>
          <a:p>
            <a:pPr marL="525780" marR="0" lvl="1" indent="-342900" algn="l" rtl="0">
              <a:spcBef>
                <a:spcPts val="18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Perform code reviews to avoid buffer overflow attacks</a:t>
            </a:r>
            <a:endParaRPr sz="1600" b="0" i="0" u="none" strike="noStrike" cap="none">
              <a:solidFill>
                <a:schemeClr val="dk2"/>
              </a:solidFill>
              <a:latin typeface="Open Sans Light"/>
              <a:ea typeface="Open Sans Light"/>
              <a:cs typeface="Open Sans Light"/>
              <a:sym typeface="Open Sans Light"/>
            </a:endParaRPr>
          </a:p>
        </p:txBody>
      </p:sp>
      <p:pic>
        <p:nvPicPr>
          <p:cNvPr id="495" name="Google Shape;495;p41" descr="ua-capability-icons_wht_Process.png"/>
          <p:cNvPicPr preferRelativeResize="0"/>
          <p:nvPr/>
        </p:nvPicPr>
        <p:blipFill rotWithShape="1">
          <a:blip r:embed="rId3">
            <a:alphaModFix/>
          </a:blip>
          <a:srcRect/>
          <a:stretch/>
        </p:blipFill>
        <p:spPr>
          <a:xfrm>
            <a:off x="909311" y="328026"/>
            <a:ext cx="1335974" cy="8229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Display</a:t>
            </a:r>
            <a:endParaRPr/>
          </a:p>
        </p:txBody>
      </p:sp>
      <p:sp>
        <p:nvSpPr>
          <p:cNvPr id="502" name="Google Shape;502;p42"/>
          <p:cNvSpPr/>
          <p:nvPr/>
        </p:nvSpPr>
        <p:spPr>
          <a:xfrm>
            <a:off x="3642829" y="1564152"/>
            <a:ext cx="5158272" cy="3626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2"/>
                </a:solidFill>
                <a:latin typeface="Open Sans"/>
                <a:ea typeface="Open Sans"/>
                <a:cs typeface="Open Sans"/>
                <a:sym typeface="Open Sans"/>
              </a:rPr>
              <a:t>UASG Recommendations </a:t>
            </a:r>
            <a:endParaRPr/>
          </a:p>
          <a:p>
            <a:pPr marL="365760" marR="0" lvl="1" indent="-274319" algn="l" rtl="0">
              <a:spcBef>
                <a:spcPts val="20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Display all Unicode code points supported by underlying operating system</a:t>
            </a:r>
            <a:endParaRPr/>
          </a:p>
          <a:p>
            <a:pPr marL="365760" marR="0" lvl="1" indent="-274319" algn="l" rtl="0">
              <a:spcBef>
                <a:spcPts val="18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When developing app/service, or operating a registry, consider languages supported</a:t>
            </a:r>
            <a:endParaRPr/>
          </a:p>
          <a:p>
            <a:pPr marL="365760" marR="0" lvl="1" indent="-274319" algn="l" rtl="0">
              <a:spcBef>
                <a:spcPts val="18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Convert non-Unicode data to Unicode before display</a:t>
            </a:r>
            <a:endParaRPr/>
          </a:p>
          <a:p>
            <a:pPr marL="365760" marR="0" lvl="1" indent="-274319" algn="l" rtl="0">
              <a:spcBef>
                <a:spcPts val="1800"/>
              </a:spcBef>
              <a:spcAft>
                <a:spcPts val="0"/>
              </a:spcAft>
              <a:buClr>
                <a:schemeClr val="accent3"/>
              </a:buClr>
              <a:buSzPts val="1530"/>
              <a:buFont typeface="Merriweather Sans"/>
              <a:buChar char="*"/>
            </a:pPr>
            <a:r>
              <a:rPr lang="en-US" sz="1800" b="0" i="0" u="none" strike="noStrike" cap="none">
                <a:solidFill>
                  <a:schemeClr val="dk2"/>
                </a:solidFill>
                <a:latin typeface="Open Sans Light"/>
                <a:ea typeface="Open Sans Light"/>
                <a:cs typeface="Open Sans Light"/>
                <a:sym typeface="Open Sans Light"/>
              </a:rPr>
              <a:t>End user should see “everyone.みんな” vs. “everyone.xn--q9jyb4c”</a:t>
            </a:r>
            <a:endParaRPr/>
          </a:p>
        </p:txBody>
      </p:sp>
      <p:sp>
        <p:nvSpPr>
          <p:cNvPr id="503" name="Google Shape;503;p42"/>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2"/>
                </a:solidFill>
                <a:latin typeface="Open Sans"/>
                <a:ea typeface="Open Sans"/>
                <a:cs typeface="Open Sans"/>
                <a:sym typeface="Open Sans"/>
              </a:rPr>
              <a:t>Display occurs whenever an email address or a domain name is rendered within a user interface. </a:t>
            </a:r>
            <a:endParaRPr/>
          </a:p>
        </p:txBody>
      </p:sp>
      <p:pic>
        <p:nvPicPr>
          <p:cNvPr id="504" name="Google Shape;504;p42"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3"/>
          <p:cNvSpPr txBox="1">
            <a:spLocks noGrp="1"/>
          </p:cNvSpPr>
          <p:nvPr>
            <p:ph type="title"/>
          </p:nvPr>
        </p:nvSpPr>
        <p:spPr>
          <a:xfrm>
            <a:off x="3643611" y="64139"/>
            <a:ext cx="4912149" cy="789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3200"/>
              <a:buFont typeface="Open Sans"/>
              <a:buNone/>
            </a:pPr>
            <a:r>
              <a:rPr lang="en-US"/>
              <a:t>Display (continued)</a:t>
            </a:r>
            <a:endParaRPr/>
          </a:p>
        </p:txBody>
      </p:sp>
      <p:sp>
        <p:nvSpPr>
          <p:cNvPr id="511" name="Google Shape;511;p43"/>
          <p:cNvSpPr/>
          <p:nvPr/>
        </p:nvSpPr>
        <p:spPr>
          <a:xfrm>
            <a:off x="3642829" y="1564153"/>
            <a:ext cx="5276479" cy="34265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2"/>
                </a:solidFill>
                <a:latin typeface="Open Sans"/>
                <a:ea typeface="Open Sans"/>
                <a:cs typeface="Open Sans"/>
                <a:sym typeface="Open Sans"/>
              </a:rPr>
              <a:t>UASG Recommendations </a:t>
            </a:r>
            <a:endParaRPr/>
          </a:p>
          <a:p>
            <a:pPr marL="365760" marR="0" lvl="1" indent="-274320" algn="l" rtl="0">
              <a:spcBef>
                <a:spcPts val="2000"/>
              </a:spcBef>
              <a:spcAft>
                <a:spcPts val="0"/>
              </a:spcAft>
              <a:buClr>
                <a:schemeClr val="accent3"/>
              </a:buClr>
              <a:buSzPts val="1445"/>
              <a:buFont typeface="Merriweather Sans"/>
              <a:buChar char="*"/>
            </a:pPr>
            <a:r>
              <a:rPr lang="en-US" sz="1700" b="0" i="0" u="none" strike="noStrike" cap="none">
                <a:solidFill>
                  <a:schemeClr val="dk2"/>
                </a:solidFill>
                <a:latin typeface="Open Sans Light"/>
                <a:ea typeface="Open Sans Light"/>
                <a:cs typeface="Open Sans Light"/>
                <a:sym typeface="Open Sans Light"/>
              </a:rPr>
              <a:t>Display Unicode by default</a:t>
            </a:r>
            <a:endParaRPr/>
          </a:p>
          <a:p>
            <a:pPr marL="365760" marR="0" lvl="1" indent="-274320" algn="l" rtl="0">
              <a:spcBef>
                <a:spcPts val="1200"/>
              </a:spcBef>
              <a:spcAft>
                <a:spcPts val="0"/>
              </a:spcAft>
              <a:buClr>
                <a:schemeClr val="accent3"/>
              </a:buClr>
              <a:buSzPts val="1445"/>
              <a:buFont typeface="Merriweather Sans"/>
              <a:buChar char="*"/>
            </a:pPr>
            <a:r>
              <a:rPr lang="en-US" sz="1700" b="0" i="0" u="none" strike="noStrike" cap="none">
                <a:solidFill>
                  <a:schemeClr val="dk2"/>
                </a:solidFill>
                <a:latin typeface="Open Sans Light"/>
                <a:ea typeface="Open Sans Light"/>
                <a:cs typeface="Open Sans Light"/>
                <a:sym typeface="Open Sans Light"/>
              </a:rPr>
              <a:t>Use Punycoded text </a:t>
            </a:r>
            <a:r>
              <a:rPr lang="en-US" sz="1700" b="0" i="1" u="none" strike="noStrike" cap="none">
                <a:solidFill>
                  <a:schemeClr val="dk2"/>
                </a:solidFill>
                <a:latin typeface="Open Sans Light"/>
                <a:ea typeface="Open Sans Light"/>
                <a:cs typeface="Open Sans Light"/>
                <a:sym typeface="Open Sans Light"/>
              </a:rPr>
              <a:t>only</a:t>
            </a:r>
            <a:r>
              <a:rPr lang="en-US" sz="1700" b="0" i="0" u="none" strike="noStrike" cap="none">
                <a:solidFill>
                  <a:schemeClr val="dk2"/>
                </a:solidFill>
                <a:latin typeface="Open Sans Light"/>
                <a:ea typeface="Open Sans Light"/>
                <a:cs typeface="Open Sans Light"/>
                <a:sym typeface="Open Sans Light"/>
              </a:rPr>
              <a:t> when it provides </a:t>
            </a:r>
            <a:br>
              <a:rPr lang="en-US" sz="1700" b="0" i="0" u="none" strike="noStrike" cap="none">
                <a:solidFill>
                  <a:schemeClr val="dk2"/>
                </a:solidFill>
                <a:latin typeface="Open Sans Light"/>
                <a:ea typeface="Open Sans Light"/>
                <a:cs typeface="Open Sans Light"/>
                <a:sym typeface="Open Sans Light"/>
              </a:rPr>
            </a:br>
            <a:r>
              <a:rPr lang="en-US" sz="1700" b="0" i="0" u="none" strike="noStrike" cap="none">
                <a:solidFill>
                  <a:schemeClr val="dk2"/>
                </a:solidFill>
                <a:latin typeface="Open Sans Light"/>
                <a:ea typeface="Open Sans Light"/>
                <a:cs typeface="Open Sans Light"/>
                <a:sym typeface="Open Sans Light"/>
              </a:rPr>
              <a:t>a benefit</a:t>
            </a:r>
            <a:endParaRPr/>
          </a:p>
          <a:p>
            <a:pPr marL="365760" marR="0" lvl="1" indent="-274320" algn="l" rtl="0">
              <a:spcBef>
                <a:spcPts val="1200"/>
              </a:spcBef>
              <a:spcAft>
                <a:spcPts val="0"/>
              </a:spcAft>
              <a:buClr>
                <a:schemeClr val="accent3"/>
              </a:buClr>
              <a:buSzPts val="1445"/>
              <a:buFont typeface="Merriweather Sans"/>
              <a:buChar char="*"/>
            </a:pPr>
            <a:r>
              <a:rPr lang="en-US" sz="1700" b="0" i="0" u="none" strike="noStrike" cap="none">
                <a:solidFill>
                  <a:schemeClr val="dk2"/>
                </a:solidFill>
                <a:latin typeface="Open Sans Light"/>
                <a:ea typeface="Open Sans Light"/>
                <a:cs typeface="Open Sans Light"/>
                <a:sym typeface="Open Sans Light"/>
              </a:rPr>
              <a:t>Consider that mixed-script addresses will become more common</a:t>
            </a:r>
            <a:endParaRPr/>
          </a:p>
          <a:p>
            <a:pPr marL="365760" marR="0" lvl="1" indent="-274320" algn="l" rtl="0">
              <a:spcBef>
                <a:spcPts val="1200"/>
              </a:spcBef>
              <a:spcAft>
                <a:spcPts val="0"/>
              </a:spcAft>
              <a:buClr>
                <a:schemeClr val="accent3"/>
              </a:buClr>
              <a:buSzPts val="1445"/>
              <a:buFont typeface="Merriweather Sans"/>
              <a:buChar char="*"/>
            </a:pPr>
            <a:r>
              <a:rPr lang="en-US" sz="1700" b="0" i="0" u="none" strike="noStrike" cap="none">
                <a:solidFill>
                  <a:schemeClr val="dk2"/>
                </a:solidFill>
                <a:latin typeface="Open Sans Light"/>
                <a:ea typeface="Open Sans Light"/>
                <a:cs typeface="Open Sans Light"/>
                <a:sym typeface="Open Sans Light"/>
              </a:rPr>
              <a:t>Use Unicode IDNA Compatibility Processing to match user expectations</a:t>
            </a:r>
            <a:endParaRPr/>
          </a:p>
          <a:p>
            <a:pPr marL="365760" marR="0" lvl="1" indent="-274320" algn="l" rtl="0">
              <a:spcBef>
                <a:spcPts val="1200"/>
              </a:spcBef>
              <a:spcAft>
                <a:spcPts val="0"/>
              </a:spcAft>
              <a:buClr>
                <a:schemeClr val="accent3"/>
              </a:buClr>
              <a:buSzPts val="1445"/>
              <a:buFont typeface="Merriweather Sans"/>
              <a:buChar char="*"/>
            </a:pPr>
            <a:r>
              <a:rPr lang="en-US" sz="1700" b="0" i="0" u="none" strike="noStrike" cap="none">
                <a:solidFill>
                  <a:schemeClr val="dk2"/>
                </a:solidFill>
                <a:latin typeface="Open Sans Light"/>
                <a:ea typeface="Open Sans Light"/>
                <a:cs typeface="Open Sans Light"/>
                <a:sym typeface="Open Sans Light"/>
              </a:rPr>
              <a:t>Be aware of unassigned &amp; disallowed characters</a:t>
            </a:r>
            <a:endParaRPr/>
          </a:p>
        </p:txBody>
      </p:sp>
      <p:sp>
        <p:nvSpPr>
          <p:cNvPr id="512" name="Google Shape;512;p43"/>
          <p:cNvSpPr/>
          <p:nvPr/>
        </p:nvSpPr>
        <p:spPr>
          <a:xfrm>
            <a:off x="377396" y="2668043"/>
            <a:ext cx="311626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2"/>
                </a:solidFill>
                <a:latin typeface="Open Sans"/>
                <a:ea typeface="Open Sans"/>
                <a:cs typeface="Open Sans"/>
                <a:sym typeface="Open Sans"/>
              </a:rPr>
              <a:t>Display occurs whenever an email address or a domain name is rendered within a user interface. </a:t>
            </a:r>
            <a:endParaRPr/>
          </a:p>
        </p:txBody>
      </p:sp>
      <p:pic>
        <p:nvPicPr>
          <p:cNvPr id="513" name="Google Shape;513;p43" descr="ua-capability-icons_wht_Display.png"/>
          <p:cNvPicPr preferRelativeResize="0"/>
          <p:nvPr/>
        </p:nvPicPr>
        <p:blipFill rotWithShape="1">
          <a:blip r:embed="rId3">
            <a:alphaModFix/>
          </a:blip>
          <a:srcRect/>
          <a:stretch/>
        </p:blipFill>
        <p:spPr>
          <a:xfrm>
            <a:off x="1280768" y="315913"/>
            <a:ext cx="662482"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Multilingualism, A Key To Digital Inclusion</a:t>
            </a:r>
            <a:endParaRPr sz="2800" dirty="0"/>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indent="-182880">
              <a:spcBef>
                <a:spcPts val="0"/>
              </a:spcBef>
              <a:buSzPts val="1530"/>
            </a:pPr>
            <a:r>
              <a:rPr lang="en-US" sz="1800" dirty="0"/>
              <a:t>UNESCO, in its </a:t>
            </a:r>
            <a:r>
              <a:rPr lang="en-US" sz="1800" i="0" u="sng" strike="noStrike" dirty="0">
                <a:solidFill>
                  <a:srgbClr val="1155CC"/>
                </a:solidFill>
                <a:effectLst/>
                <a:latin typeface="Open Sans" panose="020B0606030504020204" pitchFamily="34" charset="0"/>
                <a:ea typeface="Open Sans" panose="020B0606030504020204" pitchFamily="34" charset="0"/>
                <a:cs typeface="Open Sans" panose="020B0606030504020204" pitchFamily="34" charset="0"/>
                <a:hlinkClick r:id="rId3"/>
              </a:rPr>
              <a:t>multilingualism and universal access to cyberspace</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a:t>2003 recommendations, </a:t>
            </a:r>
            <a:r>
              <a:rPr lang="en-US" sz="1800" dirty="0"/>
              <a:t>asked to alleviate language barriers on the Internet by access to content, capacity-building, national policies, and collaborative research and </a:t>
            </a:r>
            <a:r>
              <a:rPr lang="en-US" sz="1800"/>
              <a:t>development on </a:t>
            </a:r>
            <a:r>
              <a:rPr lang="en-US" sz="1800" dirty="0"/>
              <a:t>and local adaptation of technology with extensive </a:t>
            </a:r>
            <a:r>
              <a:rPr lang="en-US" sz="1800"/>
              <a:t>multilingual capabilities  </a:t>
            </a: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1200"/>
              </a:spcBef>
              <a:spcAft>
                <a:spcPts val="0"/>
              </a:spcAft>
              <a:buSzPts val="1700"/>
              <a:buNone/>
            </a:pPr>
            <a:endParaRPr dirty="0"/>
          </a:p>
        </p:txBody>
      </p:sp>
      <p:pic>
        <p:nvPicPr>
          <p:cNvPr id="4" name="Google Shape;233;p10">
            <a:extLst>
              <a:ext uri="{FF2B5EF4-FFF2-40B4-BE49-F238E27FC236}">
                <a16:creationId xmlns:a16="http://schemas.microsoft.com/office/drawing/2014/main" id="{ACCFD439-9EDD-ACA2-8398-10FEE0FAA803}"/>
              </a:ext>
            </a:extLst>
          </p:cNvPr>
          <p:cNvPicPr preferRelativeResize="0"/>
          <p:nvPr/>
        </p:nvPicPr>
        <p:blipFill rotWithShape="1">
          <a:blip r:embed="rId4">
            <a:alphaModFix/>
          </a:blip>
          <a:srcRect b="2235"/>
          <a:stretch/>
        </p:blipFill>
        <p:spPr>
          <a:xfrm>
            <a:off x="944049" y="2848232"/>
            <a:ext cx="7255901" cy="3426824"/>
          </a:xfrm>
          <a:prstGeom prst="rect">
            <a:avLst/>
          </a:prstGeom>
          <a:noFill/>
          <a:ln>
            <a:noFill/>
          </a:ln>
        </p:spPr>
      </p:pic>
      <p:sp>
        <p:nvSpPr>
          <p:cNvPr id="5" name="Google Shape;234;p10">
            <a:extLst>
              <a:ext uri="{FF2B5EF4-FFF2-40B4-BE49-F238E27FC236}">
                <a16:creationId xmlns:a16="http://schemas.microsoft.com/office/drawing/2014/main" id="{DE9468DE-4C61-72EF-4B2A-3A978CAE6C0E}"/>
              </a:ext>
            </a:extLst>
          </p:cNvPr>
          <p:cNvSpPr txBox="1"/>
          <p:nvPr/>
        </p:nvSpPr>
        <p:spPr>
          <a:xfrm>
            <a:off x="2014929" y="6275056"/>
            <a:ext cx="51141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Open Sans"/>
                <a:ea typeface="Open Sans"/>
                <a:cs typeface="Open Sans"/>
                <a:sym typeface="Open Sans"/>
              </a:rPr>
              <a:t>Source: </a:t>
            </a:r>
            <a:r>
              <a:rPr lang="en-US" sz="1400" i="1"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https://en.wikipedia.org/wiki/List_of_writing_systems</a:t>
            </a:r>
            <a:r>
              <a:rPr lang="en-US" sz="1400" i="1" dirty="0">
                <a:solidFill>
                  <a:schemeClr val="dk1"/>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338997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 Domain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Name System (DNS)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and ICANN</a:t>
            </a:r>
            <a:endParaRPr sz="2800" dirty="0"/>
          </a:p>
        </p:txBody>
      </p:sp>
      <p:sp>
        <p:nvSpPr>
          <p:cNvPr id="111" name="Google Shape;111;p5"/>
          <p:cNvSpPr txBox="1">
            <a:spLocks noGrp="1"/>
          </p:cNvSpPr>
          <p:nvPr>
            <p:ph type="body" idx="1"/>
          </p:nvPr>
        </p:nvSpPr>
        <p:spPr>
          <a:xfrm>
            <a:off x="320675" y="1318686"/>
            <a:ext cx="8450746" cy="506661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 domain name is a unique name that forms the basis of the uniform resource locators (URLs) that people use to find resources on the Internet (e.g., web pages, email servers, images, and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videos)</a:t>
            </a:r>
            <a:endPar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The domain name itself identifies a specific address on the Internet that belongs to an entity such as a company, organization, institution,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or individual</a:t>
            </a:r>
            <a:endPar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For example, the domain name: </a:t>
            </a:r>
            <a:r>
              <a:rPr lang="en-US" sz="1800" dirty="0" err="1">
                <a:solidFill>
                  <a:srgbClr val="00B0F0"/>
                </a:solidFill>
              </a:rPr>
              <a:t>wikipedia.org</a:t>
            </a:r>
            <a:r>
              <a:rPr lang="en-US" sz="1800" dirty="0">
                <a:solidFill>
                  <a:srgbClr val="00B0F0"/>
                </a:solidFill>
              </a:rPr>
              <a:t> </a:t>
            </a:r>
            <a:r>
              <a:rPr lang="en-US" sz="1800" dirty="0">
                <a:solidFill>
                  <a:schemeClr val="dk1"/>
                </a:solidFill>
              </a:rPr>
              <a:t>is </a:t>
            </a:r>
            <a:r>
              <a:rPr lang="en-US" sz="1800" dirty="0"/>
              <a:t>used to point to the address</a:t>
            </a:r>
            <a:r>
              <a:rPr lang="en-US" sz="1800"/>
              <a:t>: </a:t>
            </a:r>
            <a:r>
              <a:rPr lang="en-US" sz="1800">
                <a:solidFill>
                  <a:srgbClr val="00B0F0"/>
                </a:solidFill>
              </a:rPr>
              <a:t>208.80.154.224</a:t>
            </a:r>
            <a:endParaRPr dirty="0"/>
          </a:p>
          <a:p>
            <a:pPr marL="274320" lvl="0" indent="-85725" algn="l" rtl="0">
              <a:spcBef>
                <a:spcPts val="360"/>
              </a:spcBef>
              <a:spcAft>
                <a:spcPts val="0"/>
              </a:spcAft>
              <a:buClr>
                <a:schemeClr val="accent3"/>
              </a:buClr>
              <a:buSzPts val="1530"/>
              <a:buFont typeface="Merriweather Sans"/>
              <a:buNone/>
            </a:pPr>
            <a:endParaRPr sz="1800" dirty="0">
              <a:solidFill>
                <a:srgbClr val="00B0F0"/>
              </a:solidFill>
            </a:endParaRPr>
          </a:p>
          <a:p>
            <a:pPr marL="274320" lvl="0" indent="-182880" algn="l" rtl="0">
              <a:spcBef>
                <a:spcPts val="360"/>
              </a:spcBef>
              <a:spcAft>
                <a:spcPts val="0"/>
              </a:spcAft>
              <a:buClr>
                <a:schemeClr val="accent3"/>
              </a:buClr>
              <a:buSzPts val="1530"/>
              <a:buFont typeface="Merriweather Sans"/>
              <a:buChar char="*"/>
            </a:pPr>
            <a:r>
              <a:rPr lang="en-US" sz="1800" dirty="0"/>
              <a:t>Collectively, the domain names and the Internet Protocol (IP) addresses help us navigate </a:t>
            </a:r>
            <a:r>
              <a:rPr lang="en-US" sz="1800"/>
              <a:t>the Internet</a:t>
            </a:r>
            <a:endParaRPr lang="en-US"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The Internet Corporation for Assigned Names and Numbers (ICANN) helps coordinate and support these unique identifiers across the world. ICANN's mission is to help ensure a stable, secure, and unified global Internet.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Evolution of Top-Level Domains (TLDs) and the DNS</a:t>
            </a:r>
            <a:endParaRPr sz="2800" dirty="0"/>
          </a:p>
        </p:txBody>
      </p:sp>
      <p:sp>
        <p:nvSpPr>
          <p:cNvPr id="168" name="Google Shape;168;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 the past, </a:t>
            </a: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top-level domains</a:t>
            </a:r>
            <a:r>
              <a:rPr lang="en-US" sz="1800" dirty="0"/>
              <a:t> (TLDs) have mostly been two or three letters long formed with Latin characters a-z (e.g., .com, .org)</a:t>
            </a:r>
          </a:p>
          <a:p>
            <a:pPr marL="274320" lvl="0" indent="-182880" algn="l" rtl="0">
              <a:spcBef>
                <a:spcPts val="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en-US" sz="1800" dirty="0"/>
              <a:t>The evolution of the DNS has allowed for newer and longer TLDs. There are now around 1,200 new generic gTLDs that represent brands, communities, and geographies (e.g., .photography, .</a:t>
            </a:r>
            <a:r>
              <a:rPr lang="en-US" sz="1800" dirty="0" err="1"/>
              <a:t>london</a:t>
            </a:r>
            <a:r>
              <a:rPr lang="en-US" sz="1800" dirty="0"/>
              <a:t>)</a:t>
            </a:r>
          </a:p>
          <a:p>
            <a:pPr marL="274320" lvl="0" indent="-182880" algn="l" rtl="0">
              <a:spcBef>
                <a:spcPts val="36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en-US" sz="1800" dirty="0"/>
              <a:t>These new TLDs also include Internationalized Domain Names (IDNs), which allow for domain names in local languages and scripts such as “.</a:t>
            </a:r>
            <a:r>
              <a:rPr lang="en-US" sz="1800" dirty="0" err="1"/>
              <a:t>例子</a:t>
            </a:r>
            <a:r>
              <a:rPr lang="en-US" sz="1800" dirty="0"/>
              <a:t>” and “</a:t>
            </a:r>
            <a:r>
              <a:rPr lang="en-US" sz="1800" dirty="0" err="1"/>
              <a:t>مثال</a:t>
            </a:r>
            <a:r>
              <a:rPr lang="en-US" sz="1800" dirty="0"/>
              <a:t>.“ (“example” written in Chinese and Arabic)</a:t>
            </a:r>
          </a:p>
          <a:p>
            <a:pPr lvl="1">
              <a:spcBef>
                <a:spcPts val="0"/>
              </a:spcBef>
            </a:pPr>
            <a:r>
              <a:rPr lang="en-US" dirty="0"/>
              <a:t>Other labels within a domain name can also be internationalized, allowing for a domain name to be in a local language and script completely. IDNs are separate from online content, which can also be multilingual</a:t>
            </a:r>
          </a:p>
          <a:p>
            <a:pPr marL="274320" lvl="0" indent="-182880" algn="l" rtl="0">
              <a:spcBef>
                <a:spcPts val="360"/>
              </a:spcBef>
              <a:spcAft>
                <a:spcPts val="0"/>
              </a:spcAft>
              <a:buClr>
                <a:schemeClr val="accent3"/>
              </a:buClr>
              <a:buSzPts val="1530"/>
              <a:buFont typeface="Merriweather Sans"/>
              <a:buChar char="*"/>
            </a:pPr>
            <a:endPar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The next round of gTLDs </a:t>
            </a:r>
            <a:r>
              <a:rPr lang="en-US" sz="1800" b="0" i="0" dirty="0">
                <a:solidFill>
                  <a:srgbClr val="1D1C1D"/>
                </a:solidFill>
                <a:effectLst/>
                <a:latin typeface="Open Sans Light" panose="020B0306030504020204" pitchFamily="34" charset="0"/>
                <a:ea typeface="Open Sans Light" panose="020B0306030504020204" pitchFamily="34" charset="0"/>
                <a:cs typeface="Open Sans Light" panose="020B0306030504020204" pitchFamily="34" charset="0"/>
              </a:rPr>
              <a:t>will continue to expand the DNS and give new opportunities to the next billion people waiting for access to a more multilingual and inclusive Internet in their language or script</a:t>
            </a:r>
            <a:endPar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274320" lvl="0" indent="-182880" algn="l" rtl="0">
              <a:spcBef>
                <a:spcPts val="360"/>
              </a:spcBef>
              <a:spcAft>
                <a:spcPts val="0"/>
              </a:spcAft>
              <a:buClr>
                <a:schemeClr val="accent3"/>
              </a:buClr>
              <a:buSzPts val="1530"/>
              <a:buFont typeface="Merriweather Sans"/>
              <a:buChar char="*"/>
            </a:pPr>
            <a:endParaRPr sz="1800" dirty="0"/>
          </a:p>
          <a:p>
            <a:pPr marL="91440" lvl="0" indent="0" algn="l" rtl="0">
              <a:spcBef>
                <a:spcPts val="400"/>
              </a:spcBef>
              <a:spcAft>
                <a:spcPts val="0"/>
              </a:spcAft>
              <a:buSzPts val="1700"/>
              <a:buNone/>
            </a:pP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Expansion of the DNS and the Next Round</a:t>
            </a:r>
            <a:endParaRPr sz="2800" dirty="0"/>
          </a:p>
        </p:txBody>
      </p:sp>
      <p:sp>
        <p:nvSpPr>
          <p:cNvPr id="174" name="Google Shape;174;p8"/>
          <p:cNvSpPr txBox="1"/>
          <p:nvPr/>
        </p:nvSpPr>
        <p:spPr>
          <a:xfrm>
            <a:off x="374904" y="983673"/>
            <a:ext cx="8003023"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dirty="0">
                <a:solidFill>
                  <a:srgbClr val="000000"/>
                </a:solidFill>
                <a:latin typeface="Open Sans Light"/>
                <a:ea typeface="Open Sans Light"/>
                <a:cs typeface="Open Sans Light"/>
                <a:sym typeface="Open Sans Light"/>
              </a:rPr>
              <a:t>The introduction of new gTLDs, including long TLDs and IDNs, into the Internet ecosystem through the New gTLD Program enabled the largest expansion of the DNS.  </a:t>
            </a:r>
            <a:endParaRPr dirty="0"/>
          </a:p>
        </p:txBody>
      </p:sp>
      <p:sp>
        <p:nvSpPr>
          <p:cNvPr id="175" name="Google Shape;175;p8"/>
          <p:cNvSpPr/>
          <p:nvPr/>
        </p:nvSpPr>
        <p:spPr>
          <a:xfrm>
            <a:off x="736568" y="2306409"/>
            <a:ext cx="2368008" cy="341717"/>
          </a:xfrm>
          <a:prstGeom prst="homePlat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176" name="Google Shape;176;p8"/>
          <p:cNvSpPr txBox="1"/>
          <p:nvPr/>
        </p:nvSpPr>
        <p:spPr>
          <a:xfrm>
            <a:off x="796136" y="2303893"/>
            <a:ext cx="1269805"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n-US" sz="1600" b="1">
                <a:solidFill>
                  <a:schemeClr val="lt1"/>
                </a:solidFill>
                <a:latin typeface="Open Sans"/>
                <a:ea typeface="Open Sans"/>
                <a:cs typeface="Open Sans"/>
                <a:sym typeface="Open Sans"/>
              </a:rPr>
              <a:t>Pre-2009</a:t>
            </a:r>
            <a:endParaRPr/>
          </a:p>
        </p:txBody>
      </p:sp>
      <p:sp>
        <p:nvSpPr>
          <p:cNvPr id="177" name="Google Shape;177;p8"/>
          <p:cNvSpPr txBox="1"/>
          <p:nvPr/>
        </p:nvSpPr>
        <p:spPr>
          <a:xfrm>
            <a:off x="736565" y="2710019"/>
            <a:ext cx="2087437"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n-US" sz="1400">
                <a:solidFill>
                  <a:schemeClr val="dk1"/>
                </a:solidFill>
                <a:latin typeface="Open Sans"/>
                <a:ea typeface="Open Sans"/>
                <a:cs typeface="Open Sans"/>
                <a:sym typeface="Open Sans"/>
              </a:rPr>
              <a:t>Generic TLDs (gTLDs)</a:t>
            </a:r>
            <a:endParaRPr/>
          </a:p>
          <a:p>
            <a:pPr marL="0" marR="0" lvl="0" indent="0" algn="l" rtl="0">
              <a:lnSpc>
                <a:spcPct val="130000"/>
              </a:lnSpc>
              <a:spcBef>
                <a:spcPts val="0"/>
              </a:spcBef>
              <a:spcAft>
                <a:spcPts val="0"/>
              </a:spcAft>
              <a:buNone/>
            </a:pPr>
            <a:r>
              <a:rPr lang="en-US" sz="1000">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22</a:t>
            </a:r>
            <a:r>
              <a:rPr lang="en-US" sz="1000">
                <a:solidFill>
                  <a:schemeClr val="dk1"/>
                </a:solidFill>
                <a:latin typeface="Open Sans"/>
                <a:ea typeface="Open Sans"/>
                <a:cs typeface="Open Sans"/>
                <a:sym typeface="Open Sans"/>
              </a:rPr>
              <a:t> total)</a:t>
            </a:r>
            <a:endParaRPr/>
          </a:p>
        </p:txBody>
      </p:sp>
      <p:sp>
        <p:nvSpPr>
          <p:cNvPr id="178" name="Google Shape;178;p8"/>
          <p:cNvSpPr txBox="1"/>
          <p:nvPr/>
        </p:nvSpPr>
        <p:spPr>
          <a:xfrm>
            <a:off x="1316765"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.edu</a:t>
            </a:r>
            <a:endParaRPr/>
          </a:p>
        </p:txBody>
      </p:sp>
      <p:sp>
        <p:nvSpPr>
          <p:cNvPr id="179" name="Google Shape;179;p8"/>
          <p:cNvSpPr txBox="1"/>
          <p:nvPr/>
        </p:nvSpPr>
        <p:spPr>
          <a:xfrm>
            <a:off x="1316765"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.net</a:t>
            </a:r>
            <a:endParaRPr/>
          </a:p>
        </p:txBody>
      </p:sp>
      <p:sp>
        <p:nvSpPr>
          <p:cNvPr id="180" name="Google Shape;180;p8"/>
          <p:cNvSpPr txBox="1"/>
          <p:nvPr/>
        </p:nvSpPr>
        <p:spPr>
          <a:xfrm>
            <a:off x="738458" y="330237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.com</a:t>
            </a:r>
            <a:endParaRPr/>
          </a:p>
        </p:txBody>
      </p:sp>
      <p:sp>
        <p:nvSpPr>
          <p:cNvPr id="181" name="Google Shape;181;p8"/>
          <p:cNvSpPr txBox="1"/>
          <p:nvPr/>
        </p:nvSpPr>
        <p:spPr>
          <a:xfrm>
            <a:off x="738458" y="3642200"/>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.org</a:t>
            </a:r>
            <a:endParaRPr/>
          </a:p>
        </p:txBody>
      </p:sp>
      <p:sp>
        <p:nvSpPr>
          <p:cNvPr id="182" name="Google Shape;182;p8"/>
          <p:cNvSpPr txBox="1"/>
          <p:nvPr/>
        </p:nvSpPr>
        <p:spPr>
          <a:xfrm>
            <a:off x="1311117"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.asia</a:t>
            </a:r>
            <a:endParaRPr/>
          </a:p>
        </p:txBody>
      </p:sp>
      <p:sp>
        <p:nvSpPr>
          <p:cNvPr id="183" name="Google Shape;183;p8"/>
          <p:cNvSpPr txBox="1"/>
          <p:nvPr/>
        </p:nvSpPr>
        <p:spPr>
          <a:xfrm>
            <a:off x="1311117"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.travel</a:t>
            </a:r>
            <a:endParaRPr/>
          </a:p>
        </p:txBody>
      </p:sp>
      <p:sp>
        <p:nvSpPr>
          <p:cNvPr id="184" name="Google Shape;184;p8"/>
          <p:cNvSpPr txBox="1"/>
          <p:nvPr/>
        </p:nvSpPr>
        <p:spPr>
          <a:xfrm>
            <a:off x="732811" y="3987204"/>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.aero</a:t>
            </a:r>
            <a:endParaRPr/>
          </a:p>
        </p:txBody>
      </p:sp>
      <p:sp>
        <p:nvSpPr>
          <p:cNvPr id="185" name="Google Shape;185;p8"/>
          <p:cNvSpPr txBox="1"/>
          <p:nvPr/>
        </p:nvSpPr>
        <p:spPr>
          <a:xfrm>
            <a:off x="732811" y="4327027"/>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.mobi</a:t>
            </a:r>
            <a:endParaRPr/>
          </a:p>
        </p:txBody>
      </p:sp>
      <p:sp>
        <p:nvSpPr>
          <p:cNvPr id="186" name="Google Shape;186;p8"/>
          <p:cNvSpPr txBox="1"/>
          <p:nvPr/>
        </p:nvSpPr>
        <p:spPr>
          <a:xfrm>
            <a:off x="4052635" y="2301594"/>
            <a:ext cx="64248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n-US" sz="1650">
                <a:solidFill>
                  <a:srgbClr val="FAFAFA"/>
                </a:solidFill>
                <a:latin typeface="Open Sans"/>
                <a:ea typeface="Open Sans"/>
                <a:cs typeface="Open Sans"/>
                <a:sym typeface="Open Sans"/>
              </a:rPr>
              <a:t>2016</a:t>
            </a:r>
            <a:endParaRPr/>
          </a:p>
        </p:txBody>
      </p:sp>
      <p:sp>
        <p:nvSpPr>
          <p:cNvPr id="187" name="Google Shape;187;p8"/>
          <p:cNvSpPr txBox="1"/>
          <p:nvPr/>
        </p:nvSpPr>
        <p:spPr>
          <a:xfrm>
            <a:off x="5936570" y="3005759"/>
            <a:ext cx="1892555" cy="792268"/>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n-US" sz="1400">
                <a:solidFill>
                  <a:schemeClr val="dk1"/>
                </a:solidFill>
                <a:latin typeface="Open Sans"/>
                <a:ea typeface="Open Sans"/>
                <a:cs typeface="Open Sans"/>
                <a:sym typeface="Open Sans"/>
              </a:rPr>
              <a:t>New and Long gTLDs</a:t>
            </a:r>
            <a:endParaRPr/>
          </a:p>
          <a:p>
            <a:pPr marL="0" marR="0" lvl="0" indent="0" algn="l" rtl="0">
              <a:lnSpc>
                <a:spcPct val="130000"/>
              </a:lnSpc>
              <a:spcBef>
                <a:spcPts val="0"/>
              </a:spcBef>
              <a:spcAft>
                <a:spcPts val="0"/>
              </a:spcAft>
              <a:buNone/>
            </a:pPr>
            <a:r>
              <a:rPr lang="en-US" sz="1000">
                <a:solidFill>
                  <a:schemeClr val="dk1"/>
                </a:solidFill>
                <a:latin typeface="Open Sans"/>
                <a:ea typeface="Open Sans"/>
                <a:cs typeface="Open Sans"/>
                <a:sym typeface="Open Sans"/>
              </a:rPr>
              <a:t>(Over 1,200 total)</a:t>
            </a:r>
            <a:endParaRPr/>
          </a:p>
          <a:p>
            <a:pPr marL="0" marR="0" lvl="0" indent="0" algn="l" rtl="0">
              <a:lnSpc>
                <a:spcPct val="13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188" name="Google Shape;188;p8"/>
          <p:cNvSpPr txBox="1"/>
          <p:nvPr/>
        </p:nvSpPr>
        <p:spPr>
          <a:xfrm>
            <a:off x="6509231"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.bar</a:t>
            </a:r>
            <a:endParaRPr/>
          </a:p>
        </p:txBody>
      </p:sp>
      <p:sp>
        <p:nvSpPr>
          <p:cNvPr id="189" name="Google Shape;189;p8"/>
          <p:cNvSpPr txBox="1"/>
          <p:nvPr/>
        </p:nvSpPr>
        <p:spPr>
          <a:xfrm>
            <a:off x="6509231"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.global</a:t>
            </a:r>
            <a:endParaRPr/>
          </a:p>
        </p:txBody>
      </p:sp>
      <p:sp>
        <p:nvSpPr>
          <p:cNvPr id="190" name="Google Shape;190;p8"/>
          <p:cNvSpPr txBox="1"/>
          <p:nvPr/>
        </p:nvSpPr>
        <p:spPr>
          <a:xfrm>
            <a:off x="5930925" y="3596103"/>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.bank</a:t>
            </a:r>
            <a:endParaRPr/>
          </a:p>
        </p:txBody>
      </p:sp>
      <p:sp>
        <p:nvSpPr>
          <p:cNvPr id="191" name="Google Shape;191;p8"/>
          <p:cNvSpPr txBox="1"/>
          <p:nvPr/>
        </p:nvSpPr>
        <p:spPr>
          <a:xfrm>
            <a:off x="5930925" y="3932080"/>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.car</a:t>
            </a:r>
            <a:endParaRPr/>
          </a:p>
        </p:txBody>
      </p:sp>
      <p:sp>
        <p:nvSpPr>
          <p:cNvPr id="192" name="Google Shape;192;p8"/>
          <p:cNvSpPr txBox="1"/>
          <p:nvPr/>
        </p:nvSpPr>
        <p:spPr>
          <a:xfrm>
            <a:off x="4028643" y="33079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b="1">
                <a:solidFill>
                  <a:schemeClr val="lt1"/>
                </a:solidFill>
                <a:latin typeface="Open Sans"/>
                <a:ea typeface="Open Sans"/>
                <a:cs typeface="Open Sans"/>
                <a:sym typeface="Open Sans"/>
              </a:rPr>
              <a:t>.台灣</a:t>
            </a:r>
            <a:endParaRPr sz="1050" b="1">
              <a:solidFill>
                <a:schemeClr val="lt1"/>
              </a:solidFill>
              <a:latin typeface="Open Sans"/>
              <a:ea typeface="Open Sans"/>
              <a:cs typeface="Open Sans"/>
              <a:sym typeface="Open Sans"/>
            </a:endParaRPr>
          </a:p>
        </p:txBody>
      </p:sp>
      <p:sp>
        <p:nvSpPr>
          <p:cNvPr id="193" name="Google Shape;193;p8"/>
          <p:cNvSpPr txBox="1"/>
          <p:nvPr/>
        </p:nvSpPr>
        <p:spPr>
          <a:xfrm>
            <a:off x="3450337" y="3306647"/>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.рф</a:t>
            </a:r>
            <a:endParaRPr/>
          </a:p>
        </p:txBody>
      </p:sp>
      <p:sp>
        <p:nvSpPr>
          <p:cNvPr id="194" name="Google Shape;194;p8"/>
          <p:cNvSpPr txBox="1"/>
          <p:nvPr/>
        </p:nvSpPr>
        <p:spPr>
          <a:xfrm>
            <a:off x="7088042" y="3932606"/>
            <a:ext cx="1059381"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.london</a:t>
            </a:r>
            <a:endParaRPr/>
          </a:p>
        </p:txBody>
      </p:sp>
      <p:sp>
        <p:nvSpPr>
          <p:cNvPr id="195" name="Google Shape;195;p8"/>
          <p:cNvSpPr txBox="1"/>
          <p:nvPr/>
        </p:nvSpPr>
        <p:spPr>
          <a:xfrm>
            <a:off x="7088041" y="3596103"/>
            <a:ext cx="1059382"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dirty="0">
                <a:solidFill>
                  <a:schemeClr val="lt1"/>
                </a:solidFill>
                <a:latin typeface="Open Sans"/>
                <a:ea typeface="Open Sans"/>
                <a:cs typeface="Open Sans"/>
                <a:sym typeface="Open Sans"/>
              </a:rPr>
              <a:t>.technology</a:t>
            </a:r>
            <a:endParaRPr dirty="0"/>
          </a:p>
        </p:txBody>
      </p:sp>
      <p:sp>
        <p:nvSpPr>
          <p:cNvPr id="196" name="Google Shape;196;p8"/>
          <p:cNvSpPr txBox="1"/>
          <p:nvPr/>
        </p:nvSpPr>
        <p:spPr>
          <a:xfrm>
            <a:off x="6510383" y="4269729"/>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.vote</a:t>
            </a:r>
            <a:endParaRPr/>
          </a:p>
        </p:txBody>
      </p:sp>
      <p:sp>
        <p:nvSpPr>
          <p:cNvPr id="197" name="Google Shape;197;p8"/>
          <p:cNvSpPr txBox="1"/>
          <p:nvPr/>
        </p:nvSpPr>
        <p:spPr>
          <a:xfrm>
            <a:off x="7089193" y="4270254"/>
            <a:ext cx="1059383" cy="273794"/>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dirty="0">
                <a:solidFill>
                  <a:schemeClr val="lt1"/>
                </a:solidFill>
                <a:latin typeface="Open Sans"/>
                <a:ea typeface="Open Sans"/>
                <a:cs typeface="Open Sans"/>
                <a:sym typeface="Open Sans"/>
              </a:rPr>
              <a:t>.photography</a:t>
            </a:r>
            <a:endParaRPr dirty="0"/>
          </a:p>
        </p:txBody>
      </p:sp>
      <p:sp>
        <p:nvSpPr>
          <p:cNvPr id="198" name="Google Shape;198;p8"/>
          <p:cNvSpPr txBox="1"/>
          <p:nvPr/>
        </p:nvSpPr>
        <p:spPr>
          <a:xfrm>
            <a:off x="5930924" y="4270254"/>
            <a:ext cx="524924" cy="274320"/>
          </a:xfrm>
          <a:prstGeom prst="rect">
            <a:avLst/>
          </a:prstGeom>
          <a:solidFill>
            <a:schemeClr val="accent1"/>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.rio</a:t>
            </a:r>
            <a:endParaRPr sz="1050">
              <a:solidFill>
                <a:schemeClr val="lt1"/>
              </a:solidFill>
              <a:latin typeface="Open Sans"/>
              <a:ea typeface="Open Sans"/>
              <a:cs typeface="Open Sans"/>
              <a:sym typeface="Open Sans"/>
            </a:endParaRPr>
          </a:p>
        </p:txBody>
      </p:sp>
      <p:sp>
        <p:nvSpPr>
          <p:cNvPr id="199" name="Google Shape;199;p8"/>
          <p:cNvSpPr txBox="1"/>
          <p:nvPr/>
        </p:nvSpPr>
        <p:spPr>
          <a:xfrm>
            <a:off x="6490701"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a:t>
            </a:r>
            <a:r>
              <a:rPr lang="en-US" sz="1050" b="1">
                <a:solidFill>
                  <a:schemeClr val="lt1"/>
                </a:solidFill>
                <a:latin typeface="Open Sans"/>
                <a:ea typeface="Open Sans"/>
                <a:cs typeface="Open Sans"/>
                <a:sym typeface="Open Sans"/>
              </a:rPr>
              <a:t>在线</a:t>
            </a:r>
            <a:endParaRPr sz="1050" b="1">
              <a:solidFill>
                <a:schemeClr val="lt1"/>
              </a:solidFill>
              <a:latin typeface="Open Sans"/>
              <a:ea typeface="Open Sans"/>
              <a:cs typeface="Open Sans"/>
              <a:sym typeface="Open Sans"/>
            </a:endParaRPr>
          </a:p>
        </p:txBody>
      </p:sp>
      <p:sp>
        <p:nvSpPr>
          <p:cNvPr id="200" name="Google Shape;200;p8"/>
          <p:cNvSpPr txBox="1"/>
          <p:nvPr/>
        </p:nvSpPr>
        <p:spPr>
          <a:xfrm>
            <a:off x="5912395" y="5188159"/>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900" dirty="0">
                <a:solidFill>
                  <a:schemeClr val="lt1"/>
                </a:solidFill>
                <a:latin typeface="Open Sans"/>
                <a:ea typeface="Open Sans"/>
                <a:cs typeface="Open Sans"/>
                <a:sym typeface="Open Sans"/>
              </a:rPr>
              <a:t>.</a:t>
            </a:r>
            <a:r>
              <a:rPr lang="en-US" sz="900" dirty="0" err="1">
                <a:solidFill>
                  <a:schemeClr val="lt1"/>
                </a:solidFill>
                <a:latin typeface="Open Sans"/>
                <a:ea typeface="Open Sans"/>
                <a:cs typeface="Open Sans"/>
                <a:sym typeface="Open Sans"/>
              </a:rPr>
              <a:t>संगठन</a:t>
            </a:r>
            <a:endParaRPr sz="900" dirty="0">
              <a:solidFill>
                <a:schemeClr val="lt1"/>
              </a:solidFill>
              <a:latin typeface="Open Sans"/>
              <a:ea typeface="Open Sans"/>
              <a:cs typeface="Open Sans"/>
              <a:sym typeface="Open Sans"/>
            </a:endParaRPr>
          </a:p>
        </p:txBody>
      </p:sp>
      <p:sp>
        <p:nvSpPr>
          <p:cNvPr id="201" name="Google Shape;201;p8"/>
          <p:cNvSpPr txBox="1"/>
          <p:nvPr/>
        </p:nvSpPr>
        <p:spPr>
          <a:xfrm>
            <a:off x="5923038"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.ابوظبي</a:t>
            </a:r>
            <a:endParaRPr sz="1050">
              <a:solidFill>
                <a:schemeClr val="lt1"/>
              </a:solidFill>
              <a:latin typeface="Open Sans"/>
              <a:ea typeface="Open Sans"/>
              <a:cs typeface="Open Sans"/>
              <a:sym typeface="Open Sans"/>
            </a:endParaRPr>
          </a:p>
        </p:txBody>
      </p:sp>
      <p:sp>
        <p:nvSpPr>
          <p:cNvPr id="202" name="Google Shape;202;p8"/>
          <p:cNvSpPr txBox="1"/>
          <p:nvPr/>
        </p:nvSpPr>
        <p:spPr>
          <a:xfrm>
            <a:off x="6491853" y="5525807"/>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00" dirty="0">
                <a:solidFill>
                  <a:schemeClr val="lt1"/>
                </a:solidFill>
                <a:latin typeface="Open Sans"/>
                <a:ea typeface="Open Sans"/>
                <a:cs typeface="Open Sans"/>
                <a:sym typeface="Open Sans"/>
              </a:rPr>
              <a:t>.</a:t>
            </a:r>
            <a:r>
              <a:rPr lang="en-US" sz="800" b="1" dirty="0" err="1">
                <a:solidFill>
                  <a:schemeClr val="lt1"/>
                </a:solidFill>
                <a:latin typeface="Open Sans"/>
                <a:ea typeface="Open Sans"/>
                <a:cs typeface="Open Sans"/>
                <a:sym typeface="Open Sans"/>
              </a:rPr>
              <a:t>ストア</a:t>
            </a:r>
            <a:endParaRPr sz="800" b="1" dirty="0">
              <a:solidFill>
                <a:schemeClr val="lt1"/>
              </a:solidFill>
              <a:latin typeface="Open Sans"/>
              <a:ea typeface="Open Sans"/>
              <a:cs typeface="Open Sans"/>
              <a:sym typeface="Open Sans"/>
            </a:endParaRPr>
          </a:p>
        </p:txBody>
      </p:sp>
      <p:sp>
        <p:nvSpPr>
          <p:cNvPr id="203" name="Google Shape;203;p8"/>
          <p:cNvSpPr txBox="1"/>
          <p:nvPr/>
        </p:nvSpPr>
        <p:spPr>
          <a:xfrm>
            <a:off x="6503449" y="5863455"/>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00" dirty="0">
                <a:solidFill>
                  <a:schemeClr val="lt1"/>
                </a:solidFill>
                <a:latin typeface="Open Sans"/>
                <a:ea typeface="Open Sans"/>
                <a:cs typeface="Open Sans"/>
                <a:sym typeface="Open Sans"/>
              </a:rPr>
              <a:t>. </a:t>
            </a:r>
            <a:r>
              <a:rPr lang="en-US" sz="1000" dirty="0" err="1">
                <a:solidFill>
                  <a:schemeClr val="lt1"/>
                </a:solidFill>
                <a:latin typeface="Open Sans"/>
                <a:ea typeface="Open Sans"/>
                <a:cs typeface="Open Sans"/>
                <a:sym typeface="Open Sans"/>
              </a:rPr>
              <a:t>дети</a:t>
            </a:r>
            <a:endParaRPr sz="1600" dirty="0"/>
          </a:p>
        </p:txBody>
      </p:sp>
      <p:sp>
        <p:nvSpPr>
          <p:cNvPr id="204" name="Google Shape;204;p8"/>
          <p:cNvSpPr txBox="1"/>
          <p:nvPr/>
        </p:nvSpPr>
        <p:spPr>
          <a:xfrm>
            <a:off x="5912394" y="5526333"/>
            <a:ext cx="524924" cy="274320"/>
          </a:xfrm>
          <a:prstGeom prst="rect">
            <a:avLst/>
          </a:prstGeom>
          <a:solidFill>
            <a:srgbClr val="D37900"/>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lt1"/>
                </a:solidFill>
                <a:latin typeface="Open Sans"/>
                <a:ea typeface="Open Sans"/>
                <a:cs typeface="Open Sans"/>
                <a:sym typeface="Open Sans"/>
              </a:rPr>
              <a:t>.</a:t>
            </a:r>
            <a:r>
              <a:rPr lang="en-US" sz="1050" b="1">
                <a:solidFill>
                  <a:schemeClr val="lt1"/>
                </a:solidFill>
                <a:latin typeface="Open Sans"/>
                <a:ea typeface="Open Sans"/>
                <a:cs typeface="Open Sans"/>
                <a:sym typeface="Open Sans"/>
              </a:rPr>
              <a:t>닷넷</a:t>
            </a:r>
            <a:endParaRPr sz="1050" b="1">
              <a:solidFill>
                <a:schemeClr val="lt1"/>
              </a:solidFill>
              <a:latin typeface="Open Sans"/>
              <a:ea typeface="Open Sans"/>
              <a:cs typeface="Open Sans"/>
              <a:sym typeface="Open Sans"/>
            </a:endParaRPr>
          </a:p>
        </p:txBody>
      </p:sp>
      <p:sp>
        <p:nvSpPr>
          <p:cNvPr id="205" name="Google Shape;205;p8"/>
          <p:cNvSpPr txBox="1"/>
          <p:nvPr/>
        </p:nvSpPr>
        <p:spPr>
          <a:xfrm>
            <a:off x="4028643" y="36373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b="1">
                <a:solidFill>
                  <a:schemeClr val="lt1"/>
                </a:solidFill>
                <a:latin typeface="Open Sans"/>
                <a:ea typeface="Open Sans"/>
                <a:cs typeface="Open Sans"/>
                <a:sym typeface="Open Sans"/>
              </a:rPr>
              <a:t>.ଭାରତ</a:t>
            </a:r>
            <a:endParaRPr sz="1050" b="1">
              <a:solidFill>
                <a:schemeClr val="lt1"/>
              </a:solidFill>
              <a:latin typeface="Open Sans"/>
              <a:ea typeface="Open Sans"/>
              <a:cs typeface="Open Sans"/>
              <a:sym typeface="Open Sans"/>
            </a:endParaRPr>
          </a:p>
        </p:txBody>
      </p:sp>
      <p:sp>
        <p:nvSpPr>
          <p:cNvPr id="206" name="Google Shape;206;p8"/>
          <p:cNvSpPr txBox="1"/>
          <p:nvPr/>
        </p:nvSpPr>
        <p:spPr>
          <a:xfrm>
            <a:off x="3450337" y="3636078"/>
            <a:ext cx="524924" cy="274320"/>
          </a:xfrm>
          <a:prstGeom prst="rect">
            <a:avLst/>
          </a:prstGeom>
          <a:solidFill>
            <a:srgbClr val="535655"/>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b="1">
                <a:solidFill>
                  <a:schemeClr val="lt1"/>
                </a:solidFill>
                <a:latin typeface="Open Sans"/>
                <a:ea typeface="Open Sans"/>
                <a:cs typeface="Open Sans"/>
                <a:sym typeface="Open Sans"/>
              </a:rPr>
              <a:t>.한국</a:t>
            </a:r>
            <a:endParaRPr sz="1050" b="1">
              <a:solidFill>
                <a:schemeClr val="lt1"/>
              </a:solidFill>
              <a:latin typeface="Open Sans"/>
              <a:ea typeface="Open Sans"/>
              <a:cs typeface="Open Sans"/>
              <a:sym typeface="Open Sans"/>
            </a:endParaRPr>
          </a:p>
        </p:txBody>
      </p:sp>
      <p:sp>
        <p:nvSpPr>
          <p:cNvPr id="207" name="Google Shape;207;p8"/>
          <p:cNvSpPr txBox="1"/>
          <p:nvPr/>
        </p:nvSpPr>
        <p:spPr>
          <a:xfrm>
            <a:off x="738460" y="4676166"/>
            <a:ext cx="524924" cy="274320"/>
          </a:xfrm>
          <a:prstGeom prst="rect">
            <a:avLst/>
          </a:prstGeom>
          <a:solidFill>
            <a:srgbClr val="FFF3E2"/>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.info</a:t>
            </a:r>
            <a:endParaRPr/>
          </a:p>
        </p:txBody>
      </p:sp>
      <p:sp>
        <p:nvSpPr>
          <p:cNvPr id="208" name="Google Shape;208;p8"/>
          <p:cNvSpPr/>
          <p:nvPr/>
        </p:nvSpPr>
        <p:spPr>
          <a:xfrm>
            <a:off x="3386342" y="2311868"/>
            <a:ext cx="2255184" cy="341717"/>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09" name="Google Shape;209;p8"/>
          <p:cNvSpPr txBox="1"/>
          <p:nvPr/>
        </p:nvSpPr>
        <p:spPr>
          <a:xfrm>
            <a:off x="3577960" y="2304449"/>
            <a:ext cx="1757947"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n-US" sz="1600" b="1">
                <a:solidFill>
                  <a:schemeClr val="lt1"/>
                </a:solidFill>
                <a:latin typeface="Open Sans"/>
                <a:ea typeface="Open Sans"/>
                <a:cs typeface="Open Sans"/>
                <a:sym typeface="Open Sans"/>
              </a:rPr>
              <a:t>2009-onward</a:t>
            </a:r>
            <a:endParaRPr/>
          </a:p>
        </p:txBody>
      </p:sp>
      <p:sp>
        <p:nvSpPr>
          <p:cNvPr id="210" name="Google Shape;210;p8"/>
          <p:cNvSpPr/>
          <p:nvPr/>
        </p:nvSpPr>
        <p:spPr>
          <a:xfrm>
            <a:off x="5863490" y="2306409"/>
            <a:ext cx="2514437" cy="341717"/>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211" name="Google Shape;211;p8"/>
          <p:cNvSpPr txBox="1"/>
          <p:nvPr/>
        </p:nvSpPr>
        <p:spPr>
          <a:xfrm>
            <a:off x="6108195" y="2301594"/>
            <a:ext cx="2922864" cy="346249"/>
          </a:xfrm>
          <a:prstGeom prst="rect">
            <a:avLst/>
          </a:prstGeom>
          <a:noFill/>
          <a:ln>
            <a:noFill/>
          </a:ln>
        </p:spPr>
        <p:txBody>
          <a:bodyPr spcFirstLastPara="1" wrap="square" lIns="68575" tIns="45700" rIns="91425" bIns="45700" anchor="t" anchorCtr="0">
            <a:spAutoFit/>
          </a:bodyPr>
          <a:lstStyle/>
          <a:p>
            <a:pPr marL="0" marR="0" lvl="0" indent="0" algn="l" rtl="0">
              <a:spcBef>
                <a:spcPts val="0"/>
              </a:spcBef>
              <a:spcAft>
                <a:spcPts val="0"/>
              </a:spcAft>
              <a:buNone/>
            </a:pPr>
            <a:r>
              <a:rPr lang="en-US" sz="1600" b="1">
                <a:solidFill>
                  <a:schemeClr val="lt1"/>
                </a:solidFill>
                <a:latin typeface="Open Sans"/>
                <a:ea typeface="Open Sans"/>
                <a:cs typeface="Open Sans"/>
                <a:sym typeface="Open Sans"/>
              </a:rPr>
              <a:t>2012-onward</a:t>
            </a:r>
            <a:endParaRPr/>
          </a:p>
        </p:txBody>
      </p:sp>
      <p:sp>
        <p:nvSpPr>
          <p:cNvPr id="212" name="Google Shape;212;p8"/>
          <p:cNvSpPr txBox="1"/>
          <p:nvPr/>
        </p:nvSpPr>
        <p:spPr>
          <a:xfrm>
            <a:off x="3392265" y="2713348"/>
            <a:ext cx="1560101" cy="555537"/>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n-US" sz="1400">
                <a:solidFill>
                  <a:schemeClr val="dk1"/>
                </a:solidFill>
                <a:latin typeface="Open Sans"/>
                <a:ea typeface="Open Sans"/>
                <a:cs typeface="Open Sans"/>
                <a:sym typeface="Open Sans"/>
              </a:rPr>
              <a:t>IDN ccTLDs</a:t>
            </a:r>
            <a:endParaRPr/>
          </a:p>
          <a:p>
            <a:pPr marL="0" marR="0" lvl="0" indent="0" algn="l" rtl="0">
              <a:lnSpc>
                <a:spcPct val="130000"/>
              </a:lnSpc>
              <a:spcBef>
                <a:spcPts val="0"/>
              </a:spcBef>
              <a:spcAft>
                <a:spcPts val="0"/>
              </a:spcAft>
              <a:buNone/>
            </a:pPr>
            <a:r>
              <a:rPr lang="en-US" sz="1000">
                <a:solidFill>
                  <a:schemeClr val="dk1"/>
                </a:solidFill>
                <a:latin typeface="Open Sans"/>
                <a:ea typeface="Open Sans"/>
                <a:cs typeface="Open Sans"/>
                <a:sym typeface="Open Sans"/>
              </a:rPr>
              <a:t>(in non-Latin scripts) </a:t>
            </a:r>
            <a:endParaRPr/>
          </a:p>
        </p:txBody>
      </p:sp>
      <p:sp>
        <p:nvSpPr>
          <p:cNvPr id="213" name="Google Shape;213;p8"/>
          <p:cNvSpPr txBox="1"/>
          <p:nvPr/>
        </p:nvSpPr>
        <p:spPr>
          <a:xfrm>
            <a:off x="5915340" y="4636008"/>
            <a:ext cx="1675646"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n-US" sz="1400">
                <a:solidFill>
                  <a:schemeClr val="dk1"/>
                </a:solidFill>
                <a:latin typeface="Open Sans"/>
                <a:ea typeface="Open Sans"/>
                <a:cs typeface="Open Sans"/>
                <a:sym typeface="Open Sans"/>
              </a:rPr>
              <a:t>IDN gTLDs</a:t>
            </a:r>
            <a:endParaRPr/>
          </a:p>
          <a:p>
            <a:pPr marL="0" marR="0" lvl="0" indent="0" algn="l" rtl="0">
              <a:lnSpc>
                <a:spcPct val="130000"/>
              </a:lnSpc>
              <a:spcBef>
                <a:spcPts val="0"/>
              </a:spcBef>
              <a:spcAft>
                <a:spcPts val="0"/>
              </a:spcAft>
              <a:buNone/>
            </a:pPr>
            <a:r>
              <a:rPr lang="en-US" sz="1000">
                <a:solidFill>
                  <a:schemeClr val="dk1"/>
                </a:solidFill>
                <a:latin typeface="Open Sans"/>
                <a:ea typeface="Open Sans"/>
                <a:cs typeface="Open Sans"/>
                <a:sym typeface="Open Sans"/>
              </a:rPr>
              <a:t>(in various scripts)</a:t>
            </a:r>
            <a:endParaRPr/>
          </a:p>
        </p:txBody>
      </p:sp>
      <p:sp>
        <p:nvSpPr>
          <p:cNvPr id="214" name="Google Shape;214;p8"/>
          <p:cNvSpPr txBox="1"/>
          <p:nvPr/>
        </p:nvSpPr>
        <p:spPr>
          <a:xfrm>
            <a:off x="1305926"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.jp</a:t>
            </a:r>
            <a:endParaRPr/>
          </a:p>
        </p:txBody>
      </p:sp>
      <p:sp>
        <p:nvSpPr>
          <p:cNvPr id="215" name="Google Shape;215;p8"/>
          <p:cNvSpPr txBox="1"/>
          <p:nvPr/>
        </p:nvSpPr>
        <p:spPr>
          <a:xfrm>
            <a:off x="1305926" y="58647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.fr</a:t>
            </a:r>
            <a:endParaRPr/>
          </a:p>
        </p:txBody>
      </p:sp>
      <p:sp>
        <p:nvSpPr>
          <p:cNvPr id="216" name="Google Shape;216;p8"/>
          <p:cNvSpPr txBox="1"/>
          <p:nvPr/>
        </p:nvSpPr>
        <p:spPr>
          <a:xfrm>
            <a:off x="727620" y="5523632"/>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.uk</a:t>
            </a:r>
            <a:endParaRPr/>
          </a:p>
        </p:txBody>
      </p:sp>
      <p:sp>
        <p:nvSpPr>
          <p:cNvPr id="217" name="Google Shape;217;p8"/>
          <p:cNvSpPr txBox="1"/>
          <p:nvPr/>
        </p:nvSpPr>
        <p:spPr>
          <a:xfrm>
            <a:off x="727620" y="5863455"/>
            <a:ext cx="524924" cy="274320"/>
          </a:xfrm>
          <a:prstGeom prst="rect">
            <a:avLst/>
          </a:prstGeom>
          <a:solidFill>
            <a:srgbClr val="EFEFEF"/>
          </a:solidFill>
          <a:ln>
            <a:noFill/>
          </a:ln>
        </p:spPr>
        <p:txBody>
          <a:bodyPr spcFirstLastPara="1" wrap="square" lIns="68575" tIns="41125" rIns="91425" bIns="34275" anchor="t" anchorCtr="0">
            <a:noAutofit/>
          </a:bodyPr>
          <a:lstStyle/>
          <a:p>
            <a:pPr marL="0" marR="0" lvl="0" indent="0" algn="ctr" rtl="0">
              <a:spcBef>
                <a:spcPts val="0"/>
              </a:spcBef>
              <a:spcAft>
                <a:spcPts val="0"/>
              </a:spcAft>
              <a:buNone/>
            </a:pPr>
            <a:r>
              <a:rPr lang="en-US" sz="1050">
                <a:solidFill>
                  <a:schemeClr val="dk1"/>
                </a:solidFill>
                <a:latin typeface="Open Sans"/>
                <a:ea typeface="Open Sans"/>
                <a:cs typeface="Open Sans"/>
                <a:sym typeface="Open Sans"/>
              </a:rPr>
              <a:t>.de</a:t>
            </a:r>
            <a:endParaRPr/>
          </a:p>
        </p:txBody>
      </p:sp>
      <p:sp>
        <p:nvSpPr>
          <p:cNvPr id="218" name="Google Shape;218;p8"/>
          <p:cNvSpPr txBox="1"/>
          <p:nvPr/>
        </p:nvSpPr>
        <p:spPr>
          <a:xfrm>
            <a:off x="727620" y="4973358"/>
            <a:ext cx="2512139" cy="551626"/>
          </a:xfrm>
          <a:prstGeom prst="rect">
            <a:avLst/>
          </a:prstGeom>
          <a:noFill/>
          <a:ln>
            <a:noFill/>
          </a:ln>
        </p:spPr>
        <p:txBody>
          <a:bodyPr spcFirstLastPara="1" wrap="square" lIns="0" tIns="45700" rIns="91425" bIns="45700" anchor="t" anchorCtr="0">
            <a:spAutoFit/>
          </a:bodyPr>
          <a:lstStyle/>
          <a:p>
            <a:pPr marL="0" marR="0" lvl="0" indent="0" algn="l" rtl="0">
              <a:lnSpc>
                <a:spcPct val="130000"/>
              </a:lnSpc>
              <a:spcBef>
                <a:spcPts val="0"/>
              </a:spcBef>
              <a:spcAft>
                <a:spcPts val="0"/>
              </a:spcAft>
              <a:buNone/>
            </a:pPr>
            <a:r>
              <a:rPr lang="en-US" sz="1400">
                <a:solidFill>
                  <a:schemeClr val="dk1"/>
                </a:solidFill>
                <a:latin typeface="Open Sans"/>
                <a:ea typeface="Open Sans"/>
                <a:cs typeface="Open Sans"/>
                <a:sym typeface="Open Sans"/>
              </a:rPr>
              <a:t>Country Code TLDs (ccTLDs) </a:t>
            </a:r>
            <a:endParaRPr/>
          </a:p>
          <a:p>
            <a:pPr marL="0" marR="0" lvl="0" indent="0" algn="l" rtl="0">
              <a:lnSpc>
                <a:spcPct val="130000"/>
              </a:lnSpc>
              <a:spcBef>
                <a:spcPts val="0"/>
              </a:spcBef>
              <a:spcAft>
                <a:spcPts val="0"/>
              </a:spcAft>
              <a:buNone/>
            </a:pPr>
            <a:r>
              <a:rPr lang="en-US" sz="1000">
                <a:solidFill>
                  <a:schemeClr val="dk1"/>
                </a:solidFill>
                <a:latin typeface="Open Sans"/>
                <a:ea typeface="Open Sans"/>
                <a:cs typeface="Open Sans"/>
                <a:sym typeface="Open Sans"/>
              </a:rPr>
              <a:t>(two-character ASCII ccTLDs)</a:t>
            </a:r>
            <a:endParaRPr/>
          </a:p>
        </p:txBody>
      </p:sp>
      <p:sp>
        <p:nvSpPr>
          <p:cNvPr id="219" name="Google Shape;219;p8"/>
          <p:cNvSpPr txBox="1"/>
          <p:nvPr/>
        </p:nvSpPr>
        <p:spPr>
          <a:xfrm>
            <a:off x="5936571" y="2783979"/>
            <a:ext cx="1892555" cy="215444"/>
          </a:xfrm>
          <a:prstGeom prst="rect">
            <a:avLst/>
          </a:prstGeom>
          <a:solidFill>
            <a:srgbClr val="DFE0DF"/>
          </a:solidFill>
          <a:ln w="9525" cap="flat" cmpd="sng">
            <a:solidFill>
              <a:schemeClr val="accent4"/>
            </a:solidFill>
            <a:prstDash val="solid"/>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Open Sans"/>
                <a:ea typeface="Open Sans"/>
                <a:cs typeface="Open Sans"/>
                <a:sym typeface="Open Sans"/>
              </a:rPr>
              <a:t>New gTLD Program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IDN Country Code </a:t>
            </a:r>
            <a:r>
              <a:rPr lang="en-US" sz="2800"/>
              <a:t>Top-Level Domains (ccTLDs)</a:t>
            </a:r>
            <a:endParaRPr sz="2800" dirty="0"/>
          </a:p>
        </p:txBody>
      </p:sp>
      <p:pic>
        <p:nvPicPr>
          <p:cNvPr id="240" name="Google Shape;240;p11"/>
          <p:cNvPicPr preferRelativeResize="0"/>
          <p:nvPr/>
        </p:nvPicPr>
        <p:blipFill rotWithShape="1">
          <a:blip r:embed="rId3">
            <a:alphaModFix/>
          </a:blip>
          <a:srcRect t="7650"/>
          <a:stretch/>
        </p:blipFill>
        <p:spPr>
          <a:xfrm>
            <a:off x="443600" y="846667"/>
            <a:ext cx="8204261" cy="568238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4578</TotalTime>
  <Words>5406</Words>
  <Application>Microsoft Macintosh PowerPoint</Application>
  <PresentationFormat>On-screen Show (4:3)</PresentationFormat>
  <Paragraphs>508</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Merriweather Sans</vt:lpstr>
      <vt:lpstr>Open Sans</vt:lpstr>
      <vt:lpstr>Source Sans Pro Light</vt:lpstr>
      <vt:lpstr>Times New Roman</vt:lpstr>
      <vt:lpstr>Open Sans Light</vt:lpstr>
      <vt:lpstr>Noto Sans Symbols</vt:lpstr>
      <vt:lpstr>Calibri</vt:lpstr>
      <vt:lpstr>Arial</vt:lpstr>
      <vt:lpstr>Office Theme</vt:lpstr>
      <vt:lpstr>Universal Acceptance (UA) of Domain Names and Email Addresses</vt:lpstr>
      <vt:lpstr>Digital Inclusion, A Long Standing Commitment</vt:lpstr>
      <vt:lpstr>We Live in a Multilingual World!</vt:lpstr>
      <vt:lpstr>Multilingualism, A Key To Digital Inclusion</vt:lpstr>
      <vt:lpstr>Multilingualism, A Key To Digital Inclusion</vt:lpstr>
      <vt:lpstr>The Domain Name System (DNS) and ICANN</vt:lpstr>
      <vt:lpstr>Evolution of Top-Level Domains (TLDs) and the DNS</vt:lpstr>
      <vt:lpstr>Expansion of the DNS and the Next Round</vt:lpstr>
      <vt:lpstr>IDN Country Code Top-Level Domains (ccTLDs)</vt:lpstr>
      <vt:lpstr>IDN Generic TLDs (gTLDs)</vt:lpstr>
      <vt:lpstr>Evolution of Email Addresses</vt:lpstr>
      <vt:lpstr>Examples of IDNs</vt:lpstr>
      <vt:lpstr>Examples of Internationalized Email</vt:lpstr>
      <vt:lpstr>The Challenge</vt:lpstr>
      <vt:lpstr>The Challenge: Acceptance by Websites</vt:lpstr>
      <vt:lpstr>The Challenge: Support Across Email Servers</vt:lpstr>
      <vt:lpstr>Does Your Email Server Support EAI?</vt:lpstr>
      <vt:lpstr>Digital Inclusion, an Opportunity</vt:lpstr>
      <vt:lpstr>Multilingualism Online, A Continued Challenge</vt:lpstr>
      <vt:lpstr>What is Universal Acceptance (UA)?</vt:lpstr>
      <vt:lpstr>UA Goal and Impact</vt:lpstr>
      <vt:lpstr>Examples of Categories Affected by UA</vt:lpstr>
      <vt:lpstr>Why Does UA Matter?</vt:lpstr>
      <vt:lpstr>Making Applications UA-Ready</vt:lpstr>
      <vt:lpstr>A Call to Action </vt:lpstr>
      <vt:lpstr>A Call to Action </vt:lpstr>
      <vt:lpstr>Working Towards UA-Readiness</vt:lpstr>
      <vt:lpstr>Who Can Help Achieve UA?</vt:lpstr>
      <vt:lpstr>What Is Your Role: Business</vt:lpstr>
      <vt:lpstr>What Is Your Role: Government</vt:lpstr>
      <vt:lpstr>What Is Your Role: Civil Society</vt:lpstr>
      <vt:lpstr>What Is Your Role: Academia</vt:lpstr>
      <vt:lpstr>What Is Your Role: Technical Community</vt:lpstr>
      <vt:lpstr>What Is Your Role: DNS Industry</vt:lpstr>
      <vt:lpstr>What is Your Role: Domain Holder/Registrant</vt:lpstr>
      <vt:lpstr>Ongoing Work at ICANN</vt:lpstr>
      <vt:lpstr>New gTLD Program: Next Round</vt:lpstr>
      <vt:lpstr>Get Involved with UA!</vt:lpstr>
      <vt:lpstr>Engage with ICANN – Fellowship and NextGen Programs  </vt:lpstr>
      <vt:lpstr>Principles of Universal Acceptance</vt:lpstr>
      <vt:lpstr>Accept</vt:lpstr>
      <vt:lpstr>Validate</vt:lpstr>
      <vt:lpstr>Store</vt:lpstr>
      <vt:lpstr>Process</vt:lpstr>
      <vt:lpstr>Process (continued)</vt:lpstr>
      <vt:lpstr>Display</vt:lpstr>
      <vt:lpstr>Display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Sarmad Hussain</cp:lastModifiedBy>
  <cp:revision>49</cp:revision>
  <dcterms:created xsi:type="dcterms:W3CDTF">2016-03-09T19:41:20Z</dcterms:created>
  <dcterms:modified xsi:type="dcterms:W3CDTF">2024-01-24T15:33:50Z</dcterms:modified>
</cp:coreProperties>
</file>